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41"/>
  </p:notesMasterIdLst>
  <p:sldIdLst>
    <p:sldId id="256" r:id="rId5"/>
    <p:sldId id="257" r:id="rId6"/>
    <p:sldId id="376" r:id="rId7"/>
    <p:sldId id="377" r:id="rId8"/>
    <p:sldId id="378" r:id="rId9"/>
    <p:sldId id="379" r:id="rId10"/>
    <p:sldId id="300" r:id="rId11"/>
    <p:sldId id="301" r:id="rId12"/>
    <p:sldId id="382" r:id="rId13"/>
    <p:sldId id="381" r:id="rId14"/>
    <p:sldId id="258" r:id="rId15"/>
    <p:sldId id="385" r:id="rId16"/>
    <p:sldId id="386" r:id="rId17"/>
    <p:sldId id="393" r:id="rId18"/>
    <p:sldId id="392" r:id="rId19"/>
    <p:sldId id="306" r:id="rId20"/>
    <p:sldId id="389" r:id="rId21"/>
    <p:sldId id="394" r:id="rId22"/>
    <p:sldId id="391" r:id="rId23"/>
    <p:sldId id="309" r:id="rId24"/>
    <p:sldId id="369" r:id="rId25"/>
    <p:sldId id="372" r:id="rId26"/>
    <p:sldId id="367" r:id="rId27"/>
    <p:sldId id="368" r:id="rId28"/>
    <p:sldId id="357" r:id="rId29"/>
    <p:sldId id="362" r:id="rId30"/>
    <p:sldId id="361" r:id="rId31"/>
    <p:sldId id="363" r:id="rId32"/>
    <p:sldId id="364" r:id="rId33"/>
    <p:sldId id="365" r:id="rId34"/>
    <p:sldId id="278" r:id="rId35"/>
    <p:sldId id="371" r:id="rId36"/>
    <p:sldId id="384" r:id="rId37"/>
    <p:sldId id="295" r:id="rId38"/>
    <p:sldId id="373" r:id="rId39"/>
    <p:sldId id="374" r:id="rId40"/>
  </p:sldIdLst>
  <p:sldSz cx="9144000" cy="5143500" type="screen16x9"/>
  <p:notesSz cx="6858000" cy="9144000"/>
  <p:embeddedFontLst>
    <p:embeddedFont>
      <p:font typeface="Barlow SemiBold" panose="02010600030101010101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Barlow Light" panose="02010600030101010101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03BBDC-13E3-8644-5762-4A31A2ED023C}" v="144" dt="2021-06-14T04:00:39.330"/>
    <p1510:client id="{75D6BE67-0D2A-5D65-94A9-CE97CDA63C24}" v="17" dt="2021-06-15T01:53:51.583"/>
    <p1510:client id="{D51693DB-C9E2-F8C9-D8C5-13458438D4C2}" v="439" dt="2021-06-15T03:10:37.677"/>
  </p1510:revLst>
</p1510:revInfo>
</file>

<file path=ppt/tableStyles.xml><?xml version="1.0" encoding="utf-8"?>
<a:tblStyleLst xmlns:a="http://schemas.openxmlformats.org/drawingml/2006/main" def="{E960CA2F-AD4F-43A7-B7A6-27E5CA5AA7E8}">
  <a:tblStyle styleId="{E960CA2F-AD4F-43A7-B7A6-27E5CA5AA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1679FC-7606-471D-BB11-6C18445E7F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55" autoAdjust="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cheng Wei" userId="S::20bw3@queensu.ca::25799ccc-6205-4760-9a36-d05cc27c4649" providerId="AD" clId="Web-{D51693DB-C9E2-F8C9-D8C5-13458438D4C2}"/>
    <pc:docChg chg="modSld">
      <pc:chgData name="Bencheng Wei" userId="S::20bw3@queensu.ca::25799ccc-6205-4760-9a36-d05cc27c4649" providerId="AD" clId="Web-{D51693DB-C9E2-F8C9-D8C5-13458438D4C2}" dt="2021-06-15T03:10:36.115" v="435" actId="20577"/>
      <pc:docMkLst>
        <pc:docMk/>
      </pc:docMkLst>
      <pc:sldChg chg="modSp">
        <pc:chgData name="Bencheng Wei" userId="S::20bw3@queensu.ca::25799ccc-6205-4760-9a36-d05cc27c4649" providerId="AD" clId="Web-{D51693DB-C9E2-F8C9-D8C5-13458438D4C2}" dt="2021-06-15T03:10:36.115" v="435" actId="20577"/>
        <pc:sldMkLst>
          <pc:docMk/>
          <pc:sldMk cId="3044559274" sldId="365"/>
        </pc:sldMkLst>
        <pc:spChg chg="mod">
          <ac:chgData name="Bencheng Wei" userId="S::20bw3@queensu.ca::25799ccc-6205-4760-9a36-d05cc27c4649" providerId="AD" clId="Web-{D51693DB-C9E2-F8C9-D8C5-13458438D4C2}" dt="2021-06-15T03:10:36.115" v="435" actId="20577"/>
          <ac:spMkLst>
            <pc:docMk/>
            <pc:sldMk cId="3044559274" sldId="365"/>
            <ac:spMk id="5" creationId="{3BE88956-0457-4972-A338-48FBC4222699}"/>
          </ac:spMkLst>
        </pc:spChg>
      </pc:sldChg>
    </pc:docChg>
  </pc:docChgLst>
  <pc:docChgLst>
    <pc:chgData name="Natalie Durzynski" userId="S::20nd5@queensu.ca::d8549626-0c35-46bc-a41c-846c240f1c8a" providerId="AD" clId="Web-{6303BBDC-13E3-8644-5762-4A31A2ED023C}"/>
    <pc:docChg chg="modSld">
      <pc:chgData name="Natalie Durzynski" userId="S::20nd5@queensu.ca::d8549626-0c35-46bc-a41c-846c240f1c8a" providerId="AD" clId="Web-{6303BBDC-13E3-8644-5762-4A31A2ED023C}" dt="2021-06-14T04:00:38.862" v="131" actId="20577"/>
      <pc:docMkLst>
        <pc:docMk/>
      </pc:docMkLst>
      <pc:sldChg chg="modSp">
        <pc:chgData name="Natalie Durzynski" userId="S::20nd5@queensu.ca::d8549626-0c35-46bc-a41c-846c240f1c8a" providerId="AD" clId="Web-{6303BBDC-13E3-8644-5762-4A31A2ED023C}" dt="2021-06-14T03:56:12" v="22" actId="20577"/>
        <pc:sldMkLst>
          <pc:docMk/>
          <pc:sldMk cId="0" sldId="257"/>
        </pc:sldMkLst>
        <pc:spChg chg="mod">
          <ac:chgData name="Natalie Durzynski" userId="S::20nd5@queensu.ca::d8549626-0c35-46bc-a41c-846c240f1c8a" providerId="AD" clId="Web-{6303BBDC-13E3-8644-5762-4A31A2ED023C}" dt="2021-06-14T03:56:12" v="22" actId="20577"/>
          <ac:spMkLst>
            <pc:docMk/>
            <pc:sldMk cId="0" sldId="257"/>
            <ac:spMk id="523" creationId="{00000000-0000-0000-0000-000000000000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3:57:11.219" v="49" actId="20577"/>
        <pc:sldMkLst>
          <pc:docMk/>
          <pc:sldMk cId="3462393312" sldId="300"/>
        </pc:sldMkLst>
        <pc:spChg chg="mod">
          <ac:chgData name="Natalie Durzynski" userId="S::20nd5@queensu.ca::d8549626-0c35-46bc-a41c-846c240f1c8a" providerId="AD" clId="Web-{6303BBDC-13E3-8644-5762-4A31A2ED023C}" dt="2021-06-14T03:57:11.219" v="49" actId="20577"/>
          <ac:spMkLst>
            <pc:docMk/>
            <pc:sldMk cId="3462393312" sldId="300"/>
            <ac:spMk id="551" creationId="{00000000-0000-0000-0000-000000000000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3:57:48.829" v="53" actId="20577"/>
        <pc:sldMkLst>
          <pc:docMk/>
          <pc:sldMk cId="1052757105" sldId="306"/>
        </pc:sldMkLst>
        <pc:spChg chg="mod">
          <ac:chgData name="Natalie Durzynski" userId="S::20nd5@queensu.ca::d8549626-0c35-46bc-a41c-846c240f1c8a" providerId="AD" clId="Web-{6303BBDC-13E3-8644-5762-4A31A2ED023C}" dt="2021-06-14T03:57:48.829" v="53" actId="20577"/>
          <ac:spMkLst>
            <pc:docMk/>
            <pc:sldMk cId="1052757105" sldId="306"/>
            <ac:spMk id="531" creationId="{00000000-0000-0000-0000-000000000000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3:58:27.204" v="65" actId="20577"/>
        <pc:sldMkLst>
          <pc:docMk/>
          <pc:sldMk cId="1440703827" sldId="309"/>
        </pc:sldMkLst>
        <pc:spChg chg="mod">
          <ac:chgData name="Natalie Durzynski" userId="S::20nd5@queensu.ca::d8549626-0c35-46bc-a41c-846c240f1c8a" providerId="AD" clId="Web-{6303BBDC-13E3-8644-5762-4A31A2ED023C}" dt="2021-06-14T03:58:27.204" v="65" actId="20577"/>
          <ac:spMkLst>
            <pc:docMk/>
            <pc:sldMk cId="1440703827" sldId="309"/>
            <ac:spMk id="531" creationId="{00000000-0000-0000-0000-000000000000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3:59:48.236" v="94" actId="20577"/>
        <pc:sldMkLst>
          <pc:docMk/>
          <pc:sldMk cId="2413120333" sldId="361"/>
        </pc:sldMkLst>
        <pc:spChg chg="mod">
          <ac:chgData name="Natalie Durzynski" userId="S::20nd5@queensu.ca::d8549626-0c35-46bc-a41c-846c240f1c8a" providerId="AD" clId="Web-{6303BBDC-13E3-8644-5762-4A31A2ED023C}" dt="2021-06-14T03:59:48.236" v="94" actId="20577"/>
          <ac:spMkLst>
            <pc:docMk/>
            <pc:sldMk cId="2413120333" sldId="361"/>
            <ac:spMk id="13" creationId="{40F1C3A4-3130-4A89-9071-69E2665EF48D}"/>
          </ac:spMkLst>
        </pc:spChg>
        <pc:spChg chg="mod">
          <ac:chgData name="Natalie Durzynski" userId="S::20nd5@queensu.ca::d8549626-0c35-46bc-a41c-846c240f1c8a" providerId="AD" clId="Web-{6303BBDC-13E3-8644-5762-4A31A2ED023C}" dt="2021-06-14T03:59:33.783" v="87" actId="20577"/>
          <ac:spMkLst>
            <pc:docMk/>
            <pc:sldMk cId="2413120333" sldId="361"/>
            <ac:spMk id="29" creationId="{6E49E729-8774-48CF-8AA2-E8B166AE4CDA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3:59:24.548" v="85" actId="20577"/>
        <pc:sldMkLst>
          <pc:docMk/>
          <pc:sldMk cId="2420913210" sldId="362"/>
        </pc:sldMkLst>
        <pc:spChg chg="mod">
          <ac:chgData name="Natalie Durzynski" userId="S::20nd5@queensu.ca::d8549626-0c35-46bc-a41c-846c240f1c8a" providerId="AD" clId="Web-{6303BBDC-13E3-8644-5762-4A31A2ED023C}" dt="2021-06-14T03:59:24.548" v="85" actId="20577"/>
          <ac:spMkLst>
            <pc:docMk/>
            <pc:sldMk cId="2420913210" sldId="362"/>
            <ac:spMk id="20" creationId="{40F1C3A4-3130-4A89-9071-69E2665EF48D}"/>
          </ac:spMkLst>
        </pc:spChg>
        <pc:spChg chg="mod">
          <ac:chgData name="Natalie Durzynski" userId="S::20nd5@queensu.ca::d8549626-0c35-46bc-a41c-846c240f1c8a" providerId="AD" clId="Web-{6303BBDC-13E3-8644-5762-4A31A2ED023C}" dt="2021-06-14T03:58:58.345" v="73" actId="20577"/>
          <ac:spMkLst>
            <pc:docMk/>
            <pc:sldMk cId="2420913210" sldId="362"/>
            <ac:spMk id="23" creationId="{40F1C3A4-3130-4A89-9071-69E2665EF48D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4:00:23.752" v="119" actId="20577"/>
        <pc:sldMkLst>
          <pc:docMk/>
          <pc:sldMk cId="1623647691" sldId="364"/>
        </pc:sldMkLst>
        <pc:spChg chg="mod">
          <ac:chgData name="Natalie Durzynski" userId="S::20nd5@queensu.ca::d8549626-0c35-46bc-a41c-846c240f1c8a" providerId="AD" clId="Web-{6303BBDC-13E3-8644-5762-4A31A2ED023C}" dt="2021-06-14T04:00:23.752" v="119" actId="20577"/>
          <ac:spMkLst>
            <pc:docMk/>
            <pc:sldMk cId="1623647691" sldId="364"/>
            <ac:spMk id="5" creationId="{3BE88956-0457-4972-A338-48FBC4222699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4:00:38.862" v="131" actId="20577"/>
        <pc:sldMkLst>
          <pc:docMk/>
          <pc:sldMk cId="3044559274" sldId="365"/>
        </pc:sldMkLst>
        <pc:spChg chg="mod">
          <ac:chgData name="Natalie Durzynski" userId="S::20nd5@queensu.ca::d8549626-0c35-46bc-a41c-846c240f1c8a" providerId="AD" clId="Web-{6303BBDC-13E3-8644-5762-4A31A2ED023C}" dt="2021-06-14T04:00:38.862" v="131" actId="20577"/>
          <ac:spMkLst>
            <pc:docMk/>
            <pc:sldMk cId="3044559274" sldId="365"/>
            <ac:spMk id="5" creationId="{3BE88956-0457-4972-A338-48FBC4222699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3:56:31.157" v="28" actId="20577"/>
        <pc:sldMkLst>
          <pc:docMk/>
          <pc:sldMk cId="2634522488" sldId="377"/>
        </pc:sldMkLst>
        <pc:spChg chg="mod">
          <ac:chgData name="Natalie Durzynski" userId="S::20nd5@queensu.ca::d8549626-0c35-46bc-a41c-846c240f1c8a" providerId="AD" clId="Web-{6303BBDC-13E3-8644-5762-4A31A2ED023C}" dt="2021-06-14T03:56:31.157" v="28" actId="20577"/>
          <ac:spMkLst>
            <pc:docMk/>
            <pc:sldMk cId="2634522488" sldId="377"/>
            <ac:spMk id="595" creationId="{00000000-0000-0000-0000-000000000000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3:56:49.719" v="33" actId="20577"/>
        <pc:sldMkLst>
          <pc:docMk/>
          <pc:sldMk cId="3343784574" sldId="378"/>
        </pc:sldMkLst>
        <pc:spChg chg="mod">
          <ac:chgData name="Natalie Durzynski" userId="S::20nd5@queensu.ca::d8549626-0c35-46bc-a41c-846c240f1c8a" providerId="AD" clId="Web-{6303BBDC-13E3-8644-5762-4A31A2ED023C}" dt="2021-06-14T03:56:49.719" v="33" actId="20577"/>
          <ac:spMkLst>
            <pc:docMk/>
            <pc:sldMk cId="3343784574" sldId="378"/>
            <ac:spMk id="595" creationId="{00000000-0000-0000-0000-000000000000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3:58:07.345" v="59" actId="14100"/>
        <pc:sldMkLst>
          <pc:docMk/>
          <pc:sldMk cId="934262878" sldId="389"/>
        </pc:sldMkLst>
        <pc:spChg chg="mod">
          <ac:chgData name="Natalie Durzynski" userId="S::20nd5@queensu.ca::d8549626-0c35-46bc-a41c-846c240f1c8a" providerId="AD" clId="Web-{6303BBDC-13E3-8644-5762-4A31A2ED023C}" dt="2021-06-14T03:58:07.345" v="59" actId="14100"/>
          <ac:spMkLst>
            <pc:docMk/>
            <pc:sldMk cId="934262878" sldId="389"/>
            <ac:spMk id="551" creationId="{00000000-0000-0000-0000-000000000000}"/>
          </ac:spMkLst>
        </pc:spChg>
      </pc:sldChg>
      <pc:sldChg chg="modSp">
        <pc:chgData name="Natalie Durzynski" userId="S::20nd5@queensu.ca::d8549626-0c35-46bc-a41c-846c240f1c8a" providerId="AD" clId="Web-{6303BBDC-13E3-8644-5762-4A31A2ED023C}" dt="2021-06-14T03:58:19.329" v="63" actId="20577"/>
        <pc:sldMkLst>
          <pc:docMk/>
          <pc:sldMk cId="1648759148" sldId="391"/>
        </pc:sldMkLst>
        <pc:spChg chg="mod">
          <ac:chgData name="Natalie Durzynski" userId="S::20nd5@queensu.ca::d8549626-0c35-46bc-a41c-846c240f1c8a" providerId="AD" clId="Web-{6303BBDC-13E3-8644-5762-4A31A2ED023C}" dt="2021-06-14T03:58:19.329" v="63" actId="20577"/>
          <ac:spMkLst>
            <pc:docMk/>
            <pc:sldMk cId="1648759148" sldId="391"/>
            <ac:spMk id="16" creationId="{64BBCA53-6C68-4449-9D74-045611909DFF}"/>
          </ac:spMkLst>
        </pc:spChg>
      </pc:sldChg>
    </pc:docChg>
  </pc:docChgLst>
  <pc:docChgLst>
    <pc:chgData name="Ajay Gupta" userId="S::20ag22@queensu.ca::22e403ea-6982-4889-9961-41d985378d04" providerId="AD" clId="Web-{75D6BE67-0D2A-5D65-94A9-CE97CDA63C24}"/>
    <pc:docChg chg="modSld">
      <pc:chgData name="Ajay Gupta" userId="S::20ag22@queensu.ca::22e403ea-6982-4889-9961-41d985378d04" providerId="AD" clId="Web-{75D6BE67-0D2A-5D65-94A9-CE97CDA63C24}" dt="2021-06-15T01:53:51.583" v="12" actId="20577"/>
      <pc:docMkLst>
        <pc:docMk/>
      </pc:docMkLst>
      <pc:sldChg chg="modSp">
        <pc:chgData name="Ajay Gupta" userId="S::20ag22@queensu.ca::22e403ea-6982-4889-9961-41d985378d04" providerId="AD" clId="Web-{75D6BE67-0D2A-5D65-94A9-CE97CDA63C24}" dt="2021-06-15T01:53:13.426" v="9" actId="20577"/>
        <pc:sldMkLst>
          <pc:docMk/>
          <pc:sldMk cId="1440703827" sldId="309"/>
        </pc:sldMkLst>
        <pc:spChg chg="mod">
          <ac:chgData name="Ajay Gupta" userId="S::20ag22@queensu.ca::22e403ea-6982-4889-9961-41d985378d04" providerId="AD" clId="Web-{75D6BE67-0D2A-5D65-94A9-CE97CDA63C24}" dt="2021-06-15T01:53:13.426" v="9" actId="20577"/>
          <ac:spMkLst>
            <pc:docMk/>
            <pc:sldMk cId="1440703827" sldId="309"/>
            <ac:spMk id="531" creationId="{00000000-0000-0000-0000-000000000000}"/>
          </ac:spMkLst>
        </pc:spChg>
      </pc:sldChg>
      <pc:sldChg chg="modSp">
        <pc:chgData name="Ajay Gupta" userId="S::20ag22@queensu.ca::22e403ea-6982-4889-9961-41d985378d04" providerId="AD" clId="Web-{75D6BE67-0D2A-5D65-94A9-CE97CDA63C24}" dt="2021-06-15T01:53:51.583" v="12" actId="20577"/>
        <pc:sldMkLst>
          <pc:docMk/>
          <pc:sldMk cId="3044559274" sldId="365"/>
        </pc:sldMkLst>
        <pc:spChg chg="mod">
          <ac:chgData name="Ajay Gupta" userId="S::20ag22@queensu.ca::22e403ea-6982-4889-9961-41d985378d04" providerId="AD" clId="Web-{75D6BE67-0D2A-5D65-94A9-CE97CDA63C24}" dt="2021-06-15T01:53:51.583" v="12" actId="20577"/>
          <ac:spMkLst>
            <pc:docMk/>
            <pc:sldMk cId="3044559274" sldId="365"/>
            <ac:spMk id="5" creationId="{3BE88956-0457-4972-A338-48FBC4222699}"/>
          </ac:spMkLst>
        </pc:spChg>
      </pc:sldChg>
      <pc:sldChg chg="modSp">
        <pc:chgData name="Ajay Gupta" userId="S::20ag22@queensu.ca::22e403ea-6982-4889-9961-41d985378d04" providerId="AD" clId="Web-{75D6BE67-0D2A-5D65-94A9-CE97CDA63C24}" dt="2021-06-15T01:51:25.051" v="1" actId="20577"/>
        <pc:sldMkLst>
          <pc:docMk/>
          <pc:sldMk cId="3343784574" sldId="378"/>
        </pc:sldMkLst>
        <pc:spChg chg="mod">
          <ac:chgData name="Ajay Gupta" userId="S::20ag22@queensu.ca::22e403ea-6982-4889-9961-41d985378d04" providerId="AD" clId="Web-{75D6BE67-0D2A-5D65-94A9-CE97CDA63C24}" dt="2021-06-15T01:51:25.051" v="1" actId="20577"/>
          <ac:spMkLst>
            <pc:docMk/>
            <pc:sldMk cId="3343784574" sldId="378"/>
            <ac:spMk id="595" creationId="{00000000-0000-0000-0000-000000000000}"/>
          </ac:spMkLst>
        </pc:spChg>
      </pc:sldChg>
      <pc:sldChg chg="modSp">
        <pc:chgData name="Ajay Gupta" userId="S::20ag22@queensu.ca::22e403ea-6982-4889-9961-41d985378d04" providerId="AD" clId="Web-{75D6BE67-0D2A-5D65-94A9-CE97CDA63C24}" dt="2021-06-15T01:52:22.723" v="4" actId="20577"/>
        <pc:sldMkLst>
          <pc:docMk/>
          <pc:sldMk cId="2490577762" sldId="385"/>
        </pc:sldMkLst>
        <pc:spChg chg="mod">
          <ac:chgData name="Ajay Gupta" userId="S::20ag22@queensu.ca::22e403ea-6982-4889-9961-41d985378d04" providerId="AD" clId="Web-{75D6BE67-0D2A-5D65-94A9-CE97CDA63C24}" dt="2021-06-15T01:52:22.723" v="4" actId="20577"/>
          <ac:spMkLst>
            <pc:docMk/>
            <pc:sldMk cId="2490577762" sldId="385"/>
            <ac:spMk id="551" creationId="{00000000-0000-0000-0000-000000000000}"/>
          </ac:spMkLst>
        </pc:spChg>
      </pc:sldChg>
      <pc:sldChg chg="modSp">
        <pc:chgData name="Ajay Gupta" userId="S::20ag22@queensu.ca::22e403ea-6982-4889-9961-41d985378d04" providerId="AD" clId="Web-{75D6BE67-0D2A-5D65-94A9-CE97CDA63C24}" dt="2021-06-15T01:51:50.691" v="2" actId="20577"/>
        <pc:sldMkLst>
          <pc:docMk/>
          <pc:sldMk cId="1042145686" sldId="386"/>
        </pc:sldMkLst>
        <pc:spChg chg="mod">
          <ac:chgData name="Ajay Gupta" userId="S::20ag22@queensu.ca::22e403ea-6982-4889-9961-41d985378d04" providerId="AD" clId="Web-{75D6BE67-0D2A-5D65-94A9-CE97CDA63C24}" dt="2021-06-15T01:51:50.691" v="2" actId="20577"/>
          <ac:spMkLst>
            <pc:docMk/>
            <pc:sldMk cId="1042145686" sldId="386"/>
            <ac:spMk id="551" creationId="{00000000-0000-0000-0000-000000000000}"/>
          </ac:spMkLst>
        </pc:spChg>
      </pc:sldChg>
      <pc:sldChg chg="modSp">
        <pc:chgData name="Ajay Gupta" userId="S::20ag22@queensu.ca::22e403ea-6982-4889-9961-41d985378d04" providerId="AD" clId="Web-{75D6BE67-0D2A-5D65-94A9-CE97CDA63C24}" dt="2021-06-15T01:52:34.254" v="6" actId="20577"/>
        <pc:sldMkLst>
          <pc:docMk/>
          <pc:sldMk cId="2840975979" sldId="392"/>
        </pc:sldMkLst>
        <pc:spChg chg="mod">
          <ac:chgData name="Ajay Gupta" userId="S::20ag22@queensu.ca::22e403ea-6982-4889-9961-41d985378d04" providerId="AD" clId="Web-{75D6BE67-0D2A-5D65-94A9-CE97CDA63C24}" dt="2021-06-15T01:52:34.254" v="6" actId="20577"/>
          <ac:spMkLst>
            <pc:docMk/>
            <pc:sldMk cId="2840975979" sldId="392"/>
            <ac:spMk id="551" creationId="{00000000-0000-0000-0000-000000000000}"/>
          </ac:spMkLst>
        </pc:spChg>
      </pc:sldChg>
      <pc:sldChg chg="modSp">
        <pc:chgData name="Ajay Gupta" userId="S::20ag22@queensu.ca::22e403ea-6982-4889-9961-41d985378d04" providerId="AD" clId="Web-{75D6BE67-0D2A-5D65-94A9-CE97CDA63C24}" dt="2021-06-15T01:52:27.473" v="5" actId="20577"/>
        <pc:sldMkLst>
          <pc:docMk/>
          <pc:sldMk cId="3006312800" sldId="393"/>
        </pc:sldMkLst>
        <pc:spChg chg="mod">
          <ac:chgData name="Ajay Gupta" userId="S::20ag22@queensu.ca::22e403ea-6982-4889-9961-41d985378d04" providerId="AD" clId="Web-{75D6BE67-0D2A-5D65-94A9-CE97CDA63C24}" dt="2021-06-15T01:52:27.473" v="5" actId="20577"/>
          <ac:spMkLst>
            <pc:docMk/>
            <pc:sldMk cId="3006312800" sldId="393"/>
            <ac:spMk id="55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16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03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704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381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323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51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739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26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94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50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63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87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5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315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37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3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03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6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017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104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034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506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598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559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198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09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76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150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02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687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12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chengW/Understand-Reinforcement-Learning-with-Simple-Exampl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522503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+mn-lt"/>
              </a:rPr>
              <a:t>Reinforcement Learning: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+mn-lt"/>
              </a:rPr>
              <a:t>​</a:t>
            </a:r>
            <a:br>
              <a:rPr lang="en-US" sz="36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3600" b="0" i="0" u="none" strike="noStrike" dirty="0" smtClean="0">
                <a:solidFill>
                  <a:srgbClr val="FFC000"/>
                </a:solidFill>
                <a:effectLst/>
                <a:latin typeface="+mn-lt"/>
              </a:rPr>
              <a:t>Self-</a:t>
            </a:r>
            <a:r>
              <a:rPr lang="en-US" sz="3600" dirty="0" smtClean="0">
                <a:solidFill>
                  <a:srgbClr val="FFC000"/>
                </a:solidFill>
                <a:latin typeface="+mn-lt"/>
              </a:rPr>
              <a:t>D</a:t>
            </a:r>
            <a:r>
              <a:rPr lang="en-US" sz="3600" b="0" i="0" u="none" strike="noStrike" dirty="0" smtClean="0">
                <a:solidFill>
                  <a:srgbClr val="FFC000"/>
                </a:solidFill>
                <a:effectLst/>
                <a:latin typeface="+mn-lt"/>
              </a:rPr>
              <a:t>riving Taxi</a:t>
            </a:r>
            <a:endParaRPr sz="3600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F747-5D6F-4A27-981E-517A39B3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03" y="1541675"/>
            <a:ext cx="2626051" cy="211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DFEF0-52B5-48DF-9979-4EA9545FCF9D}"/>
              </a:ext>
            </a:extLst>
          </p:cNvPr>
          <p:cNvSpPr txBox="1"/>
          <p:nvPr/>
        </p:nvSpPr>
        <p:spPr>
          <a:xfrm>
            <a:off x="3810000" y="3762375"/>
            <a:ext cx="208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Team Albert</a:t>
            </a:r>
          </a:p>
          <a:p>
            <a:r>
              <a:rPr lang="en-CA" dirty="0"/>
              <a:t>June 15</a:t>
            </a:r>
            <a:r>
              <a:rPr lang="en-CA" baseline="30000" dirty="0"/>
              <a:t>th</a:t>
            </a:r>
            <a:r>
              <a:rPr lang="en-CA" dirty="0"/>
              <a:t>, 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1 - Training with RL Q-Learning​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5165179" y="1741883"/>
            <a:ext cx="3778588" cy="177838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Q-learning: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Penalties = 0 --- no wrong pickup/drop-off action</a:t>
            </a:r>
            <a:endParaRPr lang="en-US" sz="1100" dirty="0"/>
          </a:p>
          <a:p>
            <a:pPr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Finished the same episode(pickup passenger from B and drop-off at R) in 16 steps</a:t>
            </a:r>
            <a:endParaRPr lang="en-US" sz="1100" dirty="0">
              <a:solidFill>
                <a:srgbClr val="410433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Reward = 20 --- Successfully drop-off passenger at R</a:t>
            </a:r>
            <a:endParaRPr lang="en-US" sz="1100" dirty="0">
              <a:solidFill>
                <a:srgbClr val="410433"/>
              </a:solidFill>
              <a:latin typeface="Segoe UI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06" y="3944151"/>
            <a:ext cx="3896573" cy="1091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12" y="1596971"/>
            <a:ext cx="1561934" cy="21048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5" y="1596971"/>
            <a:ext cx="1562100" cy="210502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2462873" y="2216920"/>
            <a:ext cx="122809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589311" y="1922613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9977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2</a:t>
            </a:r>
            <a:endParaRPr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66825"/>
            <a:ext cx="5076534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" sz="2000" dirty="0"/>
              <a:t>We want to explore how different parameters (eg. </a:t>
            </a:r>
            <a:r>
              <a:rPr lang="en-US" sz="2000" dirty="0">
                <a:sym typeface="Symbol" panose="05050102010706020507" pitchFamily="18" charset="2"/>
              </a:rPr>
              <a:t>, </a:t>
            </a:r>
            <a:r>
              <a:rPr lang="en-US" sz="2000" dirty="0"/>
              <a:t>) will affect the RL learning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2 – Hyper-parameter tunning ​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133891" y="1592450"/>
            <a:ext cx="4009609" cy="1838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l" rtl="0" fontAlgn="base">
              <a:buNone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/>
              </a:rPr>
              <a:t># 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Hyper-parameters</a:t>
            </a:r>
            <a:r>
              <a:rPr lang="en-US" sz="1400" b="0" i="0" dirty="0">
                <a:solidFill>
                  <a:srgbClr val="410433"/>
                </a:solidFill>
                <a:effectLst/>
                <a:latin typeface="Arial"/>
              </a:rPr>
              <a:t>​</a:t>
            </a:r>
          </a:p>
          <a:p>
            <a:pPr marL="76200" indent="0" algn="l" rtl="0" fontAlgn="base">
              <a:buNone/>
            </a:pPr>
            <a:endParaRPr lang="en-US" sz="1400" b="0" i="0" dirty="0">
              <a:solidFill>
                <a:srgbClr val="410433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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= 0.1</a:t>
            </a:r>
            <a:r>
              <a:rPr lang="en-US" sz="1400" dirty="0">
                <a:solidFill>
                  <a:srgbClr val="410433"/>
                </a:solidFill>
                <a:latin typeface="Arial" panose="020B0604020202020204" pitchFamily="34" charset="0"/>
              </a:rPr>
              <a:t>​</a:t>
            </a:r>
            <a:r>
              <a:rPr lang="en-US" sz="1400" dirty="0">
                <a:solidFill>
                  <a:srgbClr val="410433"/>
                </a:solidFill>
                <a:latin typeface="Segoe UI" panose="020B0502040204020203" pitchFamily="34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0.</a:t>
            </a:r>
            <a:r>
              <a:rPr lang="en-US" sz="1400" dirty="0">
                <a:solidFill>
                  <a:srgbClr val="410433"/>
                </a:solidFill>
                <a:latin typeface="Arial" panose="020B0604020202020204" pitchFamily="34" charset="0"/>
              </a:rPr>
              <a:t>9</a:t>
            </a:r>
            <a:r>
              <a:rPr lang="en-US" sz="1400" dirty="0">
                <a:solidFill>
                  <a:srgbClr val="410433"/>
                </a:solidFill>
                <a:latin typeface="Segoe UI" panose="020B0502040204020203" pitchFamily="34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0.2 </a:t>
            </a:r>
          </a:p>
          <a:p>
            <a:pPr marL="76200" indent="0" algn="l" rtl="0" fontAlgn="base">
              <a:buNone/>
            </a:pPr>
            <a:endParaRPr lang="en-US" sz="1400" b="0" i="0" dirty="0">
              <a:solidFill>
                <a:srgbClr val="410433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[0.01, 0.1, 0.5, 0.9]</a:t>
            </a:r>
            <a:r>
              <a:rPr lang="en-US" sz="1400" b="0" i="0" dirty="0">
                <a:solidFill>
                  <a:srgbClr val="410433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400" b="0" i="0" dirty="0">
              <a:solidFill>
                <a:srgbClr val="410433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[0.9, 1]</a:t>
            </a:r>
            <a:r>
              <a:rPr lang="en-US" sz="1400" b="0" i="0" dirty="0">
                <a:solidFill>
                  <a:srgbClr val="410433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400" b="0" i="0" dirty="0">
              <a:solidFill>
                <a:srgbClr val="410433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[0, 0.2, 0.5]</a:t>
            </a:r>
            <a:endParaRPr lang="en-US" sz="1400" b="0" i="0" dirty="0">
              <a:solidFill>
                <a:srgbClr val="410433"/>
              </a:solidFill>
              <a:effectLst/>
              <a:latin typeface="Segoe UI" panose="020B0502040204020203" pitchFamily="34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​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591250" y="678948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2 – Hyper-parameter tunning ​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40573" y="1386248"/>
            <a:ext cx="2420127" cy="12934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l" rtl="0" fontAlgn="base">
              <a:buNone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/>
              </a:rPr>
              <a:t># 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Hyper-parameters</a:t>
            </a:r>
            <a:r>
              <a:rPr lang="en-US" sz="1400" b="0" i="0" dirty="0">
                <a:solidFill>
                  <a:srgbClr val="410433"/>
                </a:solidFill>
                <a:effectLst/>
                <a:latin typeface="Arial"/>
              </a:rPr>
              <a:t>​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[0.01, 0.1, 0.5, 0.9]</a:t>
            </a:r>
            <a:r>
              <a:rPr lang="en-US" sz="1400" dirty="0">
                <a:solidFill>
                  <a:srgbClr val="410433"/>
                </a:solidFill>
                <a:latin typeface="Arial" panose="020B0604020202020204" pitchFamily="34" charset="0"/>
              </a:rPr>
              <a:t>​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0.9</a:t>
            </a:r>
            <a:endParaRPr lang="en-US" sz="1400" dirty="0">
              <a:solidFill>
                <a:srgbClr val="410433"/>
              </a:solidFill>
              <a:latin typeface="Segoe UI" panose="020B0502040204020203" pitchFamily="34" charset="0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0.2</a:t>
            </a:r>
            <a:endParaRPr lang="en-US" sz="1400" dirty="0">
              <a:solidFill>
                <a:srgbClr val="410433"/>
              </a:solidFill>
              <a:latin typeface="Segoe UI" panose="020B0502040204020203" pitchFamily="34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54" y="1332648"/>
            <a:ext cx="5080000" cy="1884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84" y="3115738"/>
            <a:ext cx="5115670" cy="18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591250" y="678948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2 – Hyper-parameter tunning ​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40573" y="1386248"/>
            <a:ext cx="2420127" cy="12934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l" rtl="0" fontAlgn="base">
              <a:buNone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/>
              </a:rPr>
              <a:t># 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Hyper-parameters</a:t>
            </a:r>
            <a:r>
              <a:rPr lang="en-US" sz="1400" b="0" i="0" dirty="0">
                <a:solidFill>
                  <a:srgbClr val="410433"/>
                </a:solidFill>
                <a:effectLst/>
                <a:latin typeface="Arial"/>
              </a:rPr>
              <a:t>​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0.1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[0.5, 0.9, 1]</a:t>
            </a:r>
            <a:endParaRPr lang="en-US" sz="1400" dirty="0">
              <a:solidFill>
                <a:srgbClr val="410433"/>
              </a:solidFill>
              <a:latin typeface="Segoe UI" panose="020B0502040204020203" pitchFamily="34" charset="0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0.2</a:t>
            </a:r>
            <a:endParaRPr lang="en-US" sz="1400" dirty="0">
              <a:solidFill>
                <a:srgbClr val="410433"/>
              </a:solidFill>
              <a:latin typeface="Segoe UI" panose="020B0502040204020203" pitchFamily="34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66" y="1386248"/>
            <a:ext cx="5061028" cy="18776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44" y="3061266"/>
            <a:ext cx="5097150" cy="18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1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591250" y="678948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2 – Hyper-parameter tunning ​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40573" y="1386248"/>
            <a:ext cx="2420127" cy="12934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l" rtl="0" fontAlgn="base">
              <a:buNone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/>
              </a:rPr>
              <a:t># 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Hyper-parameters</a:t>
            </a:r>
            <a:r>
              <a:rPr lang="en-US" sz="1400" b="0" i="0" dirty="0">
                <a:solidFill>
                  <a:srgbClr val="410433"/>
                </a:solidFill>
                <a:effectLst/>
                <a:latin typeface="Arial"/>
              </a:rPr>
              <a:t>​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0.1</a:t>
            </a:r>
            <a:r>
              <a:rPr lang="en-US" sz="1400" dirty="0">
                <a:solidFill>
                  <a:srgbClr val="410433"/>
                </a:solidFill>
                <a:latin typeface="Arial" panose="020B0604020202020204" pitchFamily="34" charset="0"/>
              </a:rPr>
              <a:t>​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0.9</a:t>
            </a:r>
            <a:endParaRPr lang="en-US" sz="1400" dirty="0">
              <a:solidFill>
                <a:srgbClr val="410433"/>
              </a:solidFill>
              <a:latin typeface="Segoe UI" panose="020B0502040204020203" pitchFamily="34" charset="0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= [0, 0.2, 0.5]</a:t>
            </a:r>
            <a:endParaRPr lang="en-US" sz="1400" dirty="0">
              <a:solidFill>
                <a:srgbClr val="410433"/>
              </a:solidFill>
              <a:latin typeface="Segoe UI" panose="020B0502040204020203" pitchFamily="34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62" y="1338998"/>
            <a:ext cx="4891992" cy="18149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3047988"/>
            <a:ext cx="4960917" cy="18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7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3</a:t>
            </a:r>
            <a:endParaRPr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66825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sz="1800" dirty="0"/>
              <a:t>We want to explore how learning and optimal policy would change when increase the map size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0527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3 – Expand the map size with extra space​​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40554" y="1373500"/>
            <a:ext cx="5746958" cy="1838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 rtl="0" fontAlgn="base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Modify the Open Ai source code to expand the map</a:t>
            </a:r>
            <a:r>
              <a:rPr lang="en-US" sz="1100" b="0" i="0" dirty="0">
                <a:solidFill>
                  <a:srgbClr val="410433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r>
              <a:rPr lang="en-US" sz="1100" dirty="0">
                <a:solidFill>
                  <a:srgbClr val="000000"/>
                </a:solidFill>
                <a:latin typeface="Arial"/>
              </a:rPr>
              <a:t>State space increased from the original 500 to 720, 1280, and 2000</a:t>
            </a:r>
          </a:p>
          <a:p>
            <a:pPr fontAlgn="base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/>
              </a:rPr>
              <a:t>Basically, </a:t>
            </a:r>
            <a:r>
              <a:rPr lang="en-US" sz="1100" dirty="0">
                <a:solidFill>
                  <a:srgbClr val="000000"/>
                </a:solidFill>
                <a:latin typeface="Arial"/>
              </a:rPr>
              <a:t>we want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/>
              </a:rPr>
              <a:t> to compare the learning curve when the map is expanded</a:t>
            </a:r>
            <a:endParaRPr lang="en-US" dirty="0">
              <a:latin typeface="Arial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6C8CE-741D-4882-8406-2A6F7C58BC83}"/>
              </a:ext>
            </a:extLst>
          </p:cNvPr>
          <p:cNvSpPr txBox="1"/>
          <p:nvPr/>
        </p:nvSpPr>
        <p:spPr>
          <a:xfrm>
            <a:off x="1417947" y="2263971"/>
            <a:ext cx="672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6 x 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C36067-0FF2-4935-9DCA-7D84A479D240}"/>
              </a:ext>
            </a:extLst>
          </p:cNvPr>
          <p:cNvSpPr txBox="1"/>
          <p:nvPr/>
        </p:nvSpPr>
        <p:spPr>
          <a:xfrm>
            <a:off x="3792510" y="2263973"/>
            <a:ext cx="672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8 x 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32ED8-907F-4250-83A8-C0B9AC5C3C66}"/>
              </a:ext>
            </a:extLst>
          </p:cNvPr>
          <p:cNvSpPr txBox="1"/>
          <p:nvPr/>
        </p:nvSpPr>
        <p:spPr>
          <a:xfrm>
            <a:off x="6452742" y="2263972"/>
            <a:ext cx="778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10 x 10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45" y="2571750"/>
            <a:ext cx="1728153" cy="15326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326" y="2571750"/>
            <a:ext cx="1789074" cy="18465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882" y="2571748"/>
            <a:ext cx="1875895" cy="21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3 – Expand the map size with extra space​​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80" y="1384908"/>
            <a:ext cx="5150219" cy="191074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22" y="3181308"/>
            <a:ext cx="5240727" cy="19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2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3 – Expand the map size with extra space​</a:t>
            </a:r>
          </a:p>
        </p:txBody>
      </p:sp>
      <p:sp>
        <p:nvSpPr>
          <p:cNvPr id="16" name="Google Shape;551;p18">
            <a:extLst>
              <a:ext uri="{FF2B5EF4-FFF2-40B4-BE49-F238E27FC236}">
                <a16:creationId xmlns:a16="http://schemas.microsoft.com/office/drawing/2014/main" id="{64BBCA53-6C68-4449-9D74-045611909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1968" y="1570745"/>
            <a:ext cx="5222782" cy="1838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en-US" sz="1100" dirty="0">
                <a:solidFill>
                  <a:srgbClr val="000000"/>
                </a:solidFill>
                <a:latin typeface="Arial"/>
              </a:rPr>
              <a:t>The learning would take longer to converge when map is expanded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Agent learned a new optimal path utilizing the added map space.</a:t>
            </a:r>
            <a:r>
              <a:rPr lang="en-US" sz="1100" b="0" i="0" dirty="0">
                <a:solidFill>
                  <a:srgbClr val="410433"/>
                </a:solidFill>
                <a:effectLst/>
                <a:latin typeface="Arial" panose="020B0604020202020204" pitchFamily="34" charset="0"/>
              </a:rPr>
              <a:t>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3005454"/>
            <a:ext cx="1181100" cy="1591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4" y="2922727"/>
            <a:ext cx="1321613" cy="17570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01" y="2534425"/>
            <a:ext cx="1979467" cy="2412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62" y="2241550"/>
            <a:ext cx="2299008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5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Executive Summary</a:t>
            </a:r>
            <a:endParaRPr dirty="0">
              <a:latin typeface="+mn-lt"/>
            </a:endParaRPr>
          </a:p>
        </p:txBody>
      </p:sp>
      <p:sp>
        <p:nvSpPr>
          <p:cNvPr id="523" name="Google Shape;523;p14"/>
          <p:cNvSpPr txBox="1">
            <a:spLocks noGrp="1"/>
          </p:cNvSpPr>
          <p:nvPr>
            <p:ph type="body" idx="1"/>
          </p:nvPr>
        </p:nvSpPr>
        <p:spPr>
          <a:xfrm>
            <a:off x="1026716" y="1377824"/>
            <a:ext cx="7477538" cy="365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 algn="l" rtl="0" fontAlgn="base">
              <a:buNone/>
            </a:pP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OBJECTIVE​</a:t>
            </a:r>
            <a:r>
              <a:rPr lang="en-US" sz="11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​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Teach a Taxi to pick up and drop off passengers at the right locations on any random start point</a:t>
            </a:r>
            <a:endParaRPr lang="en-US" sz="11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Try different experiments to understand how different RL techniques will impact the learning performance </a:t>
            </a:r>
            <a:r>
              <a:rPr lang="en-US" sz="11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​</a:t>
            </a:r>
          </a:p>
          <a:p>
            <a:pPr marL="558800" lvl="1" indent="0" fontAlgn="base">
              <a:buNone/>
            </a:pPr>
            <a:endParaRPr lang="en-US" sz="11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marL="101600" indent="0" algn="l" rtl="0" fontAlgn="base">
              <a:buNone/>
            </a:pP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EXPERIMENTS</a:t>
            </a:r>
            <a:endParaRPr lang="en-US" sz="1100" b="1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Train a Taxi on 5x5, 6x6, 8x8 and 10x10 map with Reinforcement Q-Learning </a:t>
            </a:r>
            <a:r>
              <a:rPr lang="en-US" sz="11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​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Exploration of tuning epsilon and learning rate to improve performance</a:t>
            </a:r>
            <a:r>
              <a:rPr lang="en-US" sz="11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​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Train Taxi on 5x5 with linear, non-linear function approximation</a:t>
            </a:r>
            <a:r>
              <a:rPr lang="en-US" sz="11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​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and model-based RL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Add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an extra</a:t>
            </a:r>
            <a:r>
              <a:rPr lang="en-US" sz="1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taxi and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turn it into a</a:t>
            </a:r>
            <a:r>
              <a:rPr lang="en-US" sz="1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two agents RL </a:t>
            </a:r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problem</a:t>
            </a:r>
          </a:p>
          <a:p>
            <a:pPr marL="558800" lvl="1" indent="0" fontAlgn="base">
              <a:buNone/>
            </a:pPr>
            <a:endParaRPr lang="en-US" sz="11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marL="101600" indent="0" algn="l" rtl="0" fontAlgn="base">
              <a:buNone/>
            </a:pP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RESULTS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Successfully trained taxi working on different size of maps use Q-learning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Function approximation does not fit well in this taxi use case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Successfully trained two agents working on the same map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sz="11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algn="l" rtl="0" fontAlgn="base"/>
            <a:endParaRPr lang="en-US" sz="1100" b="1" i="0" dirty="0">
              <a:solidFill>
                <a:srgbClr val="410433"/>
              </a:solidFill>
              <a:effectLst/>
              <a:latin typeface="+mn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100" b="0" i="0" dirty="0">
              <a:solidFill>
                <a:srgbClr val="410433"/>
              </a:solidFill>
              <a:effectLst/>
              <a:latin typeface="+mn-lt"/>
            </a:endParaRPr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4</a:t>
            </a:r>
            <a:endParaRPr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function approximation </a:t>
            </a:r>
            <a:r>
              <a:rPr lang="en-US" altLang="zh-CN" dirty="0"/>
              <a:t>t</a:t>
            </a:r>
            <a:r>
              <a:rPr lang="en" dirty="0" smtClean="0"/>
              <a:t>echnique </a:t>
            </a:r>
            <a:r>
              <a:rPr lang="en" dirty="0"/>
              <a:t>to speed up learning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603425" y="3898644"/>
            <a:ext cx="428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Q-Learning Function Approximation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Non-Linear Q-Learning Function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Based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407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40;p28">
            <a:extLst>
              <a:ext uri="{FF2B5EF4-FFF2-40B4-BE49-F238E27FC236}">
                <a16:creationId xmlns:a16="http://schemas.microsoft.com/office/drawing/2014/main" id="{6E49E729-8774-48CF-8AA2-E8B166AE4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249" y="775884"/>
            <a:ext cx="73888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/>
              <a:t>Experiment 4 – Model Free Function Approximation </a:t>
            </a:r>
            <a:endParaRPr lang="en" sz="2400" dirty="0"/>
          </a:p>
        </p:txBody>
      </p:sp>
      <p:sp>
        <p:nvSpPr>
          <p:cNvPr id="30" name="Google Shape;241;p28">
            <a:extLst>
              <a:ext uri="{FF2B5EF4-FFF2-40B4-BE49-F238E27FC236}">
                <a16:creationId xmlns:a16="http://schemas.microsoft.com/office/drawing/2014/main" id="{FF8DB6F5-2EE5-425C-8B60-A523C0A69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" name="AutoShape 2" descr="data:image/png;base64,iVBORw0KGgoAAAANSUhEUgAAAkEAAAIbCAYAAADsEUo8AAAABHNCSVQICAgIfAhkiAAAAAlwSFlzAAALEgAACxIB0t1+/AAAADh0RVh0U29mdHdhcmUAbWF0cGxvdGxpYiB2ZXJzaW9uMy4xLjMsIGh0dHA6Ly9tYXRwbG90bGliLm9yZy+AADFEAAAgAElEQVR4nOzdeXwNZ/vH8U8SiS1CkAQJao19V0sJtVRpIiitUkKLp7ZUSx47Qe1B7btaa20IRWi1ulhiaau0qlqtWrMIEiKynPP7Iz/nccRS4Qjm+3698mpn5p57rjknJ+dy3ffM2JnNZjMiIiIiBmOf2QGIiIiIZAYlQSIiImJISoJERETEkJQEiYiIiCEpCRIRERFDUhIkIiIihqQkSERERDLFtWvX8PX15ezZs+m2HT9+nDZt2tCsWTOGDh1KSkoKAOfPn6djx468+uqr9OzZk+vXr2f4+EqCRERE5Ik7cuQIb731Fn///fddtwcFBTFixAh27NiB2Wxm3bp1AIwaNYoOHToQHh5OhQoVmDNnToZjUBIkIiIiT9y6desYOXIk7u7u6badO3eOxMREqlSpAkCbNm0IDw8nOTmZgwcP0qxZM6v1GZUlw3uKiIiI3CYuLo64uLh0611cXHBxcbFaN3bs2Hv2ExUVhZubm2XZzc2NyMhILl++jLOzM1myZLFan1FKgkRERAymYfAsm/T7ej4zs2al77tPnz707dv3X/djMpmws7OzLJvNZuzs7Cz/vd2dyw9DSZCIiIg8FgEBAbRu3Trd+jurQA9SoEABoqOjLcsxMTG4u7uTN29e4uPjSU1NxcHBgejo6LsOp/1bSoJERETksbjbsFdGeHp6kjVrVg4fPkz16tUJCwvDx8cHR0dHatSowbZt2/Dz82PTpk34+Phk+DiaGC0iIiJPhe7du3P06FEAQkJCGD9+PK+++ioJCQl07twZgJEjR7Ju3TpatGjBoUOH6NevX4aPZ2c2m82PJXIRERF5Jrw8arZN+v16ZG+b9GsrqgSJiIiIIWlOkIiIiMHYP8IVVc8TJUEiIiIGoxwojYbDRERExJCUBImIiIghKQkSERERQ9KcIBEREYNxsFcNBJQEiYiIGM6jPG/reaJUUERERAxJlSARERGD0X2C0qgSJCIiIoakSpCIiIjB2NurEgSqBImIiIhBKQkSERERQ9JwmIiIiMFoYnQaVYJERETEkFQJEhERMRhVgtKoEiQiIiKGpEqQiIiIweixGWlUCRIRERFDUhIkIiIihqThMHkszp49S9OmTSldurRlndlspnPnzrRt2/ah+goNDWXs2LF4eXlZrQ8MDKRx48aPHGtsbCx16tThxIkT9203aNAg9uzZQ968eQFITk6mRo0a9O3bFzc3t0eO43a7du1i3759DBs27LH2C7B+/XqSkpLo2LEjq1evJj4+nh49ejz24zwOo0ePxtXVlb59+6bbFhcXx4wZM4iIiMDe3h47Ozs6duxIu3btnlh8e/fuZeLEiQDExMSQmpqKh4cHAP/5z384efIkRYsWpVWrVjY5/g8//MDs2bOJiYnBZDJRsGBBBgwYYPW5e9waNWrE9OnTqVix4j3b/Pzzz2zYsIHRo0dz9OhRFi5cyIwZMx752AsWLODIkSPMnj0bSPub4uPjg6enJ2vWrLG0a9GiBQMHDuSnn36yvP6zZs2iTJkyNGnShEGDBlGqVCnefffd+x7vfn97wsLCOH36NAC//fYbpUuXxt7eHhcXF1asWEGjRo1wdHQkW7Zs2NnZkZSUhL29Pf/973/x8fF55NficXPQHaMBJUHyGGXLlo2wsDDLcmRkJL6+vlSoUIEyZco8VF81atRg/vz5jzvEh9alSxfLH06z2cz8+fPp1q0boaGhODg4PLbjNG7c+LEkeHdz+PBhSpUqBcBbb71lk2PY2s2bN3n77bfx8/Nj48aNZMmShXPnztGlSxeAJ5YI1a1b1/I7PnPmTC5fvsyIESOeyLEPHjxIUFAQs2bNokKFCgBs3ryZTp06sX37dkuynhn++OMPIiMjAahYseJjSYAAfHx8WLRoESaTCXt7e3755Rc8PT05ffo0MTEx5M+fn+joaM6fP0/t2rVp0KCBZd+IiAhKliz50Me819+e2z+f3t7eLFu2LN1rHhISYpUshoeHM2TIEL7//vuHjkOeDCVBYjMeHh4ULVqUv//+m19//ZUNGzZw48YNnJ2dWbFiBevXr2f16tWYTCby5MnD8OHDKVGixH37DA0NZceOHZY/UrcvDxo0CGdnZ06cOMHFixfx9vZm4sSJ5MyZk507dzJt2jSyZ89u+QJ5WHZ2drz33nts3LiRPXv24OPjww8//EBISAg3btzA3t6ePn368PLLLwMwf/58yxd20aJFmTBhAomJiQwcOJDLly8D0KBBA/r162d1HhcvXiQ4OJhz585hNptp1aoV3bp14+zZs3Tp0oUGDRpw5MgR4uLiCAoKomnTpveM+YsvvuCrr75iz549ZMuWjdjYWMsXd6NGjfD19WX//v1cvXqVbt268cMPP/DLL7+QJUsW5s6di4eHB5GRkYwePZoLFy6QnJzMa6+9xnvvvZfuWD/99BOTJ08mKSmJ6Oho6taty7hx4+4b97Vr1xg6dCi//fYb7u7uODg4UL169XR9b9u2jRw5ctC9e3fLOk9PTz7++GOSk5MB+Prrr5k/fz5JSUnExsbSqlUr+vXrx/Xr1xk8eDCnT5/G3t6e8uXLM3r0aOzt7fnqq6+YO3cuycnJZMuWjYEDB1K1atUM/X4AVhWHihUr0rVrV/bu3UtCQgJ9+vQhPDyc33//HXd3d+bNm0eOHDn4888/GTt2LFeuXCE1NZVOnTrdtXo6Y8YMevXqZfX727JlS7JmzUpqaioAa9euZcWKFdjb25M/f36GDx9OsWLFGDRoEFeuXOHMmTM0bNiQS5cuWS2///77hISEcPDgQVJTUylXrhzDhg3D2dnZciyTycS4ceM4cuQI169fx2w289FHH1GoUCFmzJhBfHw8gwcPplWrVowZM4bPP/+c+Ph4Ro0axW+//YadnR3169fnww8/JEuWLFSsWJEePXqwZ88eoqKi6NatGx06dLA65zJlypA1a1ZOnDhB2bJl+frrr2nYsCF//vknX3/9Ne3atWPfvn3Url2brFmzWl7/bNmycezYMSZNmmT5x8qPP/5I+/btiYmJoVSpUkyZMoUcOXJk+L1+ELPZzNmzZ8mdO7fNjvEoNDE6jZIgsZkff/yRf/75h8qVK7Nv3z7++OMPvvrqK5ydnTlw4ACbNm1i1apVZM+ene+//54+ffqwfft2AA4dOoS/v7+lr8qVKzN69OgHHvPYsWMsX74cOzs73njjDcLDw2nQoAFDhgxhzZo1lCxZ8pErTN7e3vz+++9UrlyZwYMHs3jxYry8vIiMjOSNN97A29ub48ePExoayrp168idOzfjx49n5cqVmEwmvLy8WLJkCQkJCQwdOpT4+Hir/gcMGEDjxo3p2rUr8fHxdOzYkYIFC1K5cmXOnDlDvXr1GD58ODt27GDcuHH3TYKaNm3Krl27KFWqFB07dmTmzJlW22/evMm6devYtm0b/fv3Z+PGjZQpU4bevXuzceNG3nvvPYKCgujSpQuNGjXi5s2bdO/enSJFitCiRQurvpYvX05gYCC1atXi+vXrNG7cmGPHjpEnT557xj1jxgyyZctGeHg4ly9fpnXr1ndNgo4dO0a1atXSrS9fvjyQ9oWzZMkSJkyYwAsvvEBkZCQvv/wynTt35ttvv+X69euEhYWRmprKyJEjOXPmDGazmWnTprF8+XJcXV05efIkXbt2ZefOnY/lyzEpKYn8+fOzYcMGFixYwLBhw9i+fTtubm60bduWXbt20bx5cwIDA5k0aRLly5cnPj6eN998k5IlS1KlSpV0r8HIkSPTHadZs2YA7Nu3j0WLFrF27Vry5s1LaGgovXv3ZuvWrQAkJiZa/n/QoEFWy7NmzcLBwYHQ0FDs7OyYOnUqISEhBAcHW45z5MgRoqKiWLt2Lfb29ixYsICFCxcyb948AgMD2bFjB+PHjyciIsKyz0cffUSePHnYsmULycnJ9OzZkyVLltCjRw+SkpJwdXVlzZo1HDt2jLfeeovXX3+drFmzWp1f/fr1iYiIsCRB48aNo3Dhwnz++eeWJOj2ChBAx44dCQ8Pp2PHjpbPQGRkJMuXL8fJyYl27dqxc+fOuw5bZvRvD6R9drNmzcqVK1cAqFevHvPmzftX+z5puk9QGiVB8tgkJiZa/nikpqbi6urK5MmTKViwIJCWPNz6l+Xu3bs5ffo07du3t+wfFxdn+eOR0eGw+vXr4+TkBEDp0qW5evUqhw8fpnTp0pbS+JtvvsnUqVMzfJ52dnZkz56dn376iejoaHr37m217cSJE+zbt49XX33V8q/AwYMHA2lzJ3r06MGFCxeoW7cu/fv3J1euXJb9ExIS+OGHH1iyZAkAuXLlok2bNnz77bdUrlwZR0dHyx/8cuXKWV6vjHrllVcAKFy4MPnz57cMWxYpUoSrV6+SkJDAwYMHuXr1KtOnT7fE+Ntvv6VLgiZMmMC3337LvHnzOHXqFDdv3iQhIYE8efLcM+59+/YxZMgQ7OzsyJs37z0TOjs7O8xm8z3Pw87Ojnnz5rF7924+//xz/vzzT8xmMzdu3KB69epMmzaNTp06UbduXQICAihatCirVq0iKirKMqR2q59//vnnoYdv7+VWglKkSBFKly5tmT/k5eXF1atX+fvvv/nnn38YMmSIZZ/ExER+/fXXdEmQvb09JpPpnsf67rvvaNGihWWIpk2bNowdO5azZ88CpEsub1/evXs38fHx7N27F0ib/5YvXz6r9lWrViV37tysWbOGM2fOEBERQc6cOe97/t9++y2rV6/Gzs4OJycn2rdvz7Jlyyxz0m4NMZUvX56kpCQSEhLSJUE+Pj5s3ryZ5s2bc+XKFcqUKUOhQoUIDg4mNTWViIiIu84hu1OTJk3Inj07AKVKlSI2Nvau7R5lKP7WcNiZM2fo2rUrZcuWpXDhwhnqS54MJUHy2Nw5J+hOt//r2mQy4e/vT1BQkGU5KirqgaXjO78Mbw2F3B7D3drevk+WLBn/tTebzfzyyy+8/fbbxMfHU6JECdavX2/ZHhkZSd68edm/f79VuTkuLo64uDgqVapkmQS9f/9+2rVrx8KFCy3tTCZTui97k8lESkoKAI6Ojtjb21vO71HdShhv9X2nW/GsWbPG8gUSGxub7osK4O2338bb25v69evTvHlzjhw5YjmX+8V9+/nea55VlSpVWLVqVbr1u3bt4tChQ/Tt25fWrVvTpEkTatSoweuvv86XX36J2WymcOHCfPHFF0RERLB//366du3K6NGjMZlM1KlTh48//tjS34ULF3B3d7/n6/Wwbn9N7/b6pqamkitXLqvPTUxMjFVifEuVKlU4cuRIuknQo0aNomnTpndNkMxms+V3587q1p2fxyFDhlgS1evXr3Pz5k2r9rt372bs2LF07dqVxo0bU7x4cTZv3nzPc7/V7+3v9+2/y4Dl9+hWm7slui+99BJjxozh66+/tkwwdnFxwdvbm507d5IzZ04KFSp03zjA+nP/oKT6URUuXJhJkybRuXNnKleuTKVKlWx2rIyyt9PF4aBL5CWT1KtXj61btxIVFQXA6tWrCQgIeOB+efPm5eTJk9y8eZPk5GR27NjxwH1q1qzJH3/8wW+//QakzSPKiNTUVGbPno2rqys1a9akSpUqnD59moMHDwJw/PhxmjVrRmRkJHXr1uWLL77g2rVrQNok2qVLlxISEsKcOXNo0qQJQ4cOpWTJkpw8edJyDGdnZypXrmz5wo+Pj2fTpk3UrVs3QzFDWmJx+xfPw3B2dqZKlSp88sknQFoy99Zbb7Fr1y6rdnFxcRw9epQBAwbwyiuvcPHiRf7555/7Vi4grXK3YcMGTCYTV69eTdfvLa+88grXrl1j4cKFlvkvZ86cYcKECZQoUYLTp09z7do1+vXrR6NGjYiIiCApKQmTycSnn37K4MGDqVevHkFBQdSrV49ff/2VOnXqsGfPHv78808AvvnmG1q2bEliYmKGXquMKFasmNU/Hi5cuICvry/Hjh1L17Znz57MmjXLatutuWSlS5emfv36bNu2zVLh+Oyzz8iTJw9FixZ9YBz16tVj1apVltds+PDh6aqle/bs4eWXX6ZDhw5UqFCBL7/80vJe3Ot3rF69eqxcuRKz2UxSUhLr1q176N/lXLly8cILL/Dpp59a5tsBNGzYkHnz5tGwYcO77vcov/ePQ7Vq1WjVqhXBwcEP/BxI5lElSDJFvXr16N69O++88w52dnY4Ozsza9asB1Y3XnrpJWrWrEnz5s1xc3OjVq1aD7zUPW/evISEhDBgwAAcHR2pWbPmv45z6dKlbN68GTs7O1JTU6lYsSILFiyw9DtjxgwmTZrEzZs3MZvNTJo0CS8vL7y8vPjjjz8sV2OVLFmSMWPGcOPGDQYNGoSvry9OTk54e3vz2muv8fnnn1uOGRISwujRowkNDSUpKQk/Pz/atGnDuXPn/nXct/Px8WHChAkZ2vdWPGPGjMHPz4+kpCR8fX1p2bKlVRsXFxd69OhB69atyZEjBx4eHlSrVo3Tp0/fdzigb9++jBw5kubNm5M3b957Xurt5OTEJ598wuTJk/Hz88PBwQEHBwd69uxJmzZtMJlMNGzYkObNm+Pk5GQZ/jx9+jStWrXiwIEDtGjRguzZs1OwYEE6depE7ty5GT16NB9++CFms9kyGfxBQzyPk5OTE3PmzGHs2LEsWrSIlJQU3n///bvOi6pRowYfffQRY8eOJSEhgeTkZIoUKcLy5cvJnz8/+fPnp0uXLgQEBGAymcibNy/z58+3VODup1evXkycOJHWrVuTmppK2bJlGTRokFWb9u3b079/f/z8/EhJSeGll15i586dmEwmqlSpwuzZs+nTpw+dOnWy7DNs2DA++ugj/Pz8SE5Opn79+nedVP8gPj4+zJ07l9q1a1vWNWzYkMmTJzN8+PC77tOoUSOmTp2arlr8JH344Yc0b96cdevWWQ39y9PDzmzLmqCIiIg8dd6avsIm/a5+v9ODGz1FVAkSw9q/fz/jx4+/67ZatWpZTVZ9mm3evJnFixffdZufnx/dunV7whE92/R6ihHoXolpVAkSERExmLdnrrRJvyv7vm2Tfm1FE6NFRETEkDQcJiIiYjD2Gg8DlATJHRoGz8rsEMQGpnRpndkhiA2Vc8q8S8HFtrIXevAtDiTjlASJiIgYjINulghoTpCIiIgYlJIgERERMSQNh4mIiBjM43j24PNAlSARERExJFWCREREDEZXyKdREiQiImIw/+bBukagV0FEREQMSUmQiIiIGJKSIBERETEkzQkSERExGHtdIg8oCRIREZFMsGXLFubOnUtKSgoBAQF07NjRsu348eMMGjTIshwbG0vu3Ln5/PPP2bhxI1OmTCFfvnwANGzYkA8++CBDMSgJEhERMZjMvlliZGQk06ZNIzQ0FCcnJ9q3b0+tWrUoWbIkAGXLliUsLAyAGzdu0K5dO4KDgwE4duwYgwYNwtfX95HjUBIkIiJiMLbKgeLi4oiLi0u33sXFBRcXF8vy3r17qV27Nnny5AGgWbNmhIeH06dPn3T7zp8/n5o1a1KjRg0Ajh49yt9//838+fPx9vZm+PDh5M6dO0PxamK0iIiIPBbLli2jcePG6X6WLVtm1S4qKgo3NzfLsru7O5GRken6i4+PZ926dVbJkZubG7169WLz5s0ULFiQ0aNHZzheVYJEREQMJouNbpYYEBBA69at062/vQoEYDKZrIbkzGbzXYfoNm/eTJMmTSzzfwBmz55t+f9u3brRtGnTDMerSpCIiIg8Fi4uLnh5eaX7uTMJKlCgANHR0Zbl6Oho3N3d0/X35Zdf0qJFC8tyfHw8S5cutSybzWYcHBwyHK+SIBEREXmi6taty759+4iNjeXGjRvs3LkTHx8fqzZms5lffvmFqlWrWtblyJGDRYsWceTIEQBWrlz5SJUgDYeJiIgYTGZfHebh4cEHH3xA586dSU5Opm3btlSqVInu3bsTGBhIxYoViY2NxdHRkaxZs1r2c3Bw4OOPPyY4OJjExEReeOEFJk2alOE47Mxms/lxnJA8HxoGz8rsEMQGpnRJP0Yvz49yTimZHYLYSPZCRW3S7/tLN9qk3+nP2N8aVYJEREQMRneMTqM5QSIiImJIqgSJiIgYjL2NLpF/1igJEhERMRh7jYYBGg4TERERg1ISJCIiIoakJEhEREQMSXOCREREDCazb5b4tFASJCIiYjBKgtJoOExEREQMSZUgERERg8mi+wQBqgSJiIiIQSkJEhEREUNSEiQiIiKGpDlBIiIiBqOrw9IoCRIRETEY5UBpNBwmIiIihqRKkIiIiME46BJ5QJUgERERMShVgkRERAzGXpOCAFWCRERExKCUBImIiIghaThMRETEYHSfoDSqBImIiIghqRIkIiJiMKoDpVESJCIiYjC6T1AavQoiIiJiSEqCRERExJCUBImIiIghaU6QiIiIwdjba2o0qBIkIiIiBqVKkIiIiMHoZolplASJiIgYjIOSIEDDYSIiImJQqgSJYQ1q1YS/oi6xdu+PmR2K/Es/RuxnzSeLSElOonCx4vT4IIgcOXNatfl+1xd8vn4tdnZ2OGXNSkCvvhQv7Y3JZGLNkoX8GLEfe3t7Cnh68m7gh7jkyZNJZyN3+nZfBDMXLSEpOZlSxYsRHPQhzne8v7eYzWaGT5hMqeLFCHizndW2i1FRdOr9PusWzcM1d+4nEfozx16VIECVIDGgIvldmRrQigblSmR2KPIQ4q5cYf6USfQbHsyUxcvxKFCINUsWWrU5f+YfPl00n4FjJzJ+7kJadXibaaNHAvDNju38dfJ3xs2ez8T5i/Eo5MnKBXMz41TkLmKvXGHkpBBCRo0gbPkSvAoWZPqCxXdte+r0P/To/1++/Pa7dNu27PiCd97vT3TMJVuHLM+BByZBZ8+epUKFCvj7+9OqVStee+01unbtysWLF//1QRo1akSLFi3w9/e3/HzxxRePFDjAzJkzmTlz5n3bdOrUiaZNm+Lv74+vry/t27dn7969j3zs23Xv3p3IyMjH2ufgwYM5d+6czfo3stYvVmTrD7/yza9/ZHYo8hB+/uEQxb29KejpBUAT35bs+WoXZrPZ0sbR0Ynu/Qbgmi8fAMVLe3Plciwpycl4Fn2BDt3+g6OTU9q2Ut7EROlz9bTYd/Aw5b29KerlCUA7f1+27/rK6v29Ze2mzbRu0ZymDXys1kfFXOLrPXuZO2n8E4lZnn3/ajjM3d2dsLAwy/KECROYNGkSU6dO/dcHWrBgAV5eXg8f4WPw0UcfUatWLQCOHj1Kt27dWLVqFSVLlnws/S9cuPDBjR5SREQEvXv3tln/RjZ927cA1CxROJMjkYcRGx1FvvzuluW8bm7cSLjOjYQEy5CYW4ECuBUoAKQNl6ycP5fqteuSxdGR0uXKW/a9Fh9P6KrlNH7N78mehNxTZHQ0BdzdLMsebm5cu57A9YSEdENig9/vA8C+Q4et1rvnz8fU/6/8yf3p6rA0GZoTVKtWLaZOnUqjRo2oVKkSx48f59NPP+W7775j2bJlmEwmypcvz8iRI8maNes9+wkNDeXAgQNMmDABSKva9OmT9ss9f/58smXLxp9//om3tzchISE4OTmxaNEi1q1bh6urKy4uLlSqVOmhYq9YsSLNmzdn/fr1DB48mJ9//pnx48eTmJiIq6sro0aNonDhwhw/fpwRI0aQmJhI7ty5CQkJAWDAgAEkJCRgb2/PsGHDqFKlCo0aNWL58uUUKlSIcePGsW/fPuzs7GjZsiU9evQgIiLinudzNwsWLCAqKooePXqwatUqXn/9dZYvX86BAwfYvXs3V65cISoqivbt23Pu3Dn2799Pnjx5WLRoEVmzZmXTpk0P9T6IPAtMJvNdH31t75C+oJ2YeIN5IROJjY5m4NiJVtsiz59j6qgReJevyCstW9kqXHlIJpP5rl/MetCn2NJD/3YlJyezY8cOqlSpAoCPjw87duwgNjaWdevWsWbNGsLCwsiXLx+LF/9vPLdHjx6WobB+/fo98Dg//vgjI0aMYPv27Zw/f57vv/+eo0eP8tlnn7Fx40Y++eSThxqSu12pUqU4deoUSUlJDBs2jClTprBx40a6du3K8OHDgbRkp1evXmzZsoUWLVqwbNkyNmzYQMOGDQkNDSUwMJDDh63/FbJ69WouXLjA5s2bWb9+PTt37mT37t33PJ976dGjB+7u7ixYsABXV1erbUePHmXOnDksXryY8ePH4+Pjw5YtWwD47rvvOHny5H3fB5FnVX53d65c+t88j9iYaHI65yJbtuxW7WKiIgnu1xd7eweGTZpKTmdny7ZffvqRkf36Ur/JK7z7/gf613Amm7NkGW90e483ur3Hxm3brebxREXH4JIrF9mzZ79PD5JRdnZ2Nvl51vyrSlBUVBT+/v4AJCUlUalSJfr378+ePXuoXLkykDZ8c/r0ad544w0gLVkqV66cpY+HHQ4rVaoUBf6/rF2iRAmuXr3KX3/9RYMGDcj5/6XRV199FZPJ9K/7vMXOzo5s2bLx999/c+bMGXr27GnZdu3aNWJjY4mOjubll18GoEOHDgAcPnyYvn37cvz4cRo0aMDbb79t1W9ERAStW7fGwcGB7Nmz4+fnx759+2jUqNFdzycjqlWrhrOzM87//4e9Tp06AHh6ehIXF/fA90HkWVWxeg1WLpjHhXNnKejpxa6tW6hep65VmxsJCYwJ+hCfpq/w+tsBVtv+Ovk700aPoO/g4VSu+eKTDF3uodc7AfR6J+19ir18mbbv/ofTZ89R1MuTDVs+p+FLdTI5QnneZWhO0O1uDbOkpqbSvHlzhg0bBsD169dJTU29b792dnZWk96Sk5PT9Xt7uzvbZ8mShaSkpH9zClZOnDhBiRIlMJlMeHl5Wc4tNTWVmJgYHB0drTLamzdvEhUVRfXq1dm6dSu7d+9m27Ztlns8jFEAACAASURBVIrULXcmZGaz2fIa3O18MsLR0dFqOUsW67cwI++DyLMgdx5X/tM/iOljgklJScGjYCF6Bg3i1O8nWDgthPFzF7Jz8yZioiI5tOd7Du35X7V1yMQQ1nyyCLMZ1ixZaLmqzK1AAT4cOSazTkluk9fVlVH/HUDQyDEkpyTjVagQHw0OAuCXE78zavJU1i2al8lRPj8c9Oww4DHeJ6hWrVosWbKEnj17kjdvXoKDgylSpAh9+/a95z6urq78+eefmM1mzp49y4kTJ+57jDp16vD+++/Tp08fnJyc+OKLL2jQoMFDxfnzzz+zY8cONmzYgLu7O1evXuXQoUPUqFGDzz77jC1btrBixQo8PDz4/vvvqVevHmFhYRw4cAB3d3c8PDwICAigVq1atG7d2qrv2rVrs2nTJl5++WWSkpLYsmUL77333kPFd4uDg0OGkpeMvA9GNWHTrswOQR5S1RdrU/XF2lbrnF1cGD83Lanxb98B//Yd7rrv4HGTbB6fPJr6tV+kfu30Vbry3qXvmgCNGRR0z75++nrnY43tefMsDl3ZwmNLgsqUKUOfPn0ICAjAZDJRtmxZevTocd996taty2effcarr75KsWLFqF69+n3bly1bloCAANq2bYuLiwuFChX6V7ENGzaMHDlyWIbBpk2bZhmamz59OmPHjuXmzZs4OzszcWLaJMrJkycTHBzM5MmTcXV1ZdKkSaSmptK/f39CQ0NxcHCwtL3lzTff5O+//8bf35/k5GT8/Pxo2rQpERER/yrO2zVs2JAePXqwaNGih9ovI++DiIiIEdmZMzouI8+lhsGzMjsEsYEpXVo/uJE8s8o5pWR2CGIj2QsVtUm/s3fusUm/vV95ySb92spz8diMTp06ERcXl259+/bteeuttzIhogdLTEzkzTffvOu2wMBAGjdu/IQjEhEReXK2bNnC3LlzSUlJISAggI4dO1ptnzVrFp999hkuLi4AvPHGG3Ts2JHjx48zdOhQrl+/To0aNRg1alS6+bH/1nORBK1YsSKzQ3ho2bJlu+dkcxEREVvK7GeHRUZGMm3aNEJDQ3FycqJ9+/bUqlXL6ibGx44dY+rUqVStWtVq36CgID766COqVKnCkCFDWLduneUq7oelu1CJiIjIE7V3715q165Nnjx5yJEjB82aNSM8PNyqzbFjx5g/fz5+fn6MHj2amzdvcu7cORITEy33KmzTpk26/R7Gc1EJEhERkX/PVnfijouLu+v0FBcXF8uwFqTdf9DN7X+PSXF3d+fnn3+2LF+/fp2yZcsSFBRE0aJFGTRoEHPmzKFhw4ZW+7m5uT3SszWVBImIiBiMrYbDli1bxqxZ6S+w6dOnj9WtWkwmk9Vl+rfuBXhLzpw5rZ6b+c477zBkyBB8fHzuu9/DUhIkIiIij0VAQEC6e+gBVlUggAIFCnDo0CHLcnR0NO7u/3tA8vnz59m7dy9t27YF0pKdLFmyUKBAAaKjoy3tYmJirPZ7WJoTJCIiIo+Fi4sLXl5e6X7uTILq1q3Lvn37iI2N5caNG+zcuRMfHx/L9mzZsjF58mTOnDmD2Wxm1apVNG3aFE9PT7JmzWp5dmdYWJjVfg9LlSARERF5ojw8PPjggw/o3LkzycnJtG3blkqVKtG9e3cCAwOpWLEio0ePpmfPniQnJ1OtWjW6du0KQEhICMOGDePatWuUL1+ezp07ZzgO3SxRrOhmic8n3Szx+aabJT6/bHWzxMVfH7BJv+++/Gw9nFiVIBEREYPRo8PSaE6QiIiIGJIqQSIiIgZjq/sEPWv0KoiIiIghqRIkIiJiMI9yg8HniSpBIiIiYkhKgkRERMSQNBwmIiJiMPYaDQNUCRIRERGDUiVIRETEYHSJfBq9CiIiImJIqgSJiIgYjL0ukQeUBImIiBiO7hOURsNhIiIiYkhKgkRERMSQlASJiIiIIWlOkIiIiMFoTlAaJUEiIiIG46BbRgMaDhMRERGDUiVIRETEYDQclkaVIBERETEkJUEiIiJiSBoOExERMRh7NBwGqgSJiIiIQakSJCIiYjD29qqBgCpBIiIiYlCqBImIiBiMvW6WCKgSJCIiIgalSpCIiIjBqBCURpUgERERMSQlQSIiImJIGg4TERExGD07LI0qQSIiImJIqgSJiIgYjIOdaiCgJEhERMRwNByWRqmgiIiIGJIqQSIiIgaj+wSlUSVIREREDElJkIiIiBiShsNEREQMxt5eNRBQJUhEREQMSpUgERERg7HXJfKAKkEiIiJiUKoEiZUpXVpndghiI/2XbszsEMRGVtcplNkhiI1kL1TUJv2qEpRGlSARA1ACJCKSnpIgEREReeK2bNlCixYteOWVV1i1alW67V9++SX+/v60bNmSXr16cfXqVQA2btxIvXr18Pf3x9/fn2nTpmU4Bg2HiYiIGExmPzssMjKSadOmERoaipOTE+3bt6dWrVqULFkSgGvXrhEcHMxnn32Gh4cH06dPZ+bMmQwbNoxjx44xaNAgfH19HzkOVYJERETkidq7dy+1a9cmT5485MiRg2bNmhEeHm7ZnpyczMiRI/Hw8ADA29ubCxcuAHD06FE2btyIn58fAwYMsFSIMkJJkIiIiME42NvZ5CcuLo6zZ8+m+4mLi7M6flRUFG5ubpZld3d3IiMjLcuurq40bdoUgMTERBYsWECTJk0AcHNzo1evXmzevJmCBQsyevToDL8OGg4TERGRx2LZsmXMmjUr3fo+ffrQt29fy7LJZLIakjObzXcdoouPj6d3796UKVOG1q3Trl6ePXu2ZXu3bt0syVJGKAkSERExGFvNCQoICLAkK7dzcXGxWi5QoACHDh2yLEdHR+Pu7m7VJioqinfffZfatWszZMgQIC0p+uyzz+jSpQuQljw5ODhkOF4lQSIiIgZjq/sEubi4pEt47qZu3brMnDmT2NhYsmfPzs6dOxkzZoxle2pqKu+99x7NmzenV69elvU5cuRg0aJFVK1alcqVK7Ny5UpVgkREROTZ4eHhwQcffEDnzp1JTk6mbdu2VKpUie7duxMYGMjFixf59ddfSU1NZceOHQBUqFCBsWPH8vHHHxMcHExiYiIvvPACkyZNynAcdmaz2fy4TkqefYf/PpfZIYgN6GaJzzfdMfr5VbBZG5v0e/DUWZv0W7O4l036tRVdHSYiIiKGpOEwERERg7G317PDQEmQiIiI4egBqmk0HCYiIiKGpEqQiIiIwWT2s8OeFqoEiYiIiCEpCRIRERFDUhIkIiIihqQ5QSIiIgajq8PSKAkSERExGAd7DQSBhsNERETEoFQJEhERMRhdIp9GlSARERExJFWCREREDEaPDkujSpCIiIgYkpIgERERMSQNh4mIiBiMvS6RB1QJEhEREYNSJUhERMRg7NHMaFASJCIiYji6T1AaDYeJiIiIIakSJCIiYjAqBKVRJUhEREQMSUmQiIiIGJKSIBERETEkzQkSERExmCwOqoGAkiARERHD0SXyaZQKioiIiCGpEiQiImIwumN0GlWCRERExJCUBImIiIghaThMRETEYOztNRwGqgSJiIiIQakSJCIiYjD2ukQeUCVIREREDEqVIBEREYPRzRLTKAkSERExGCVBaTQcJiIiIoakJEhEREQMSUmQiIiIGJLmBImIiBiMg26WCCgJEhERMRzH1GQb9ZzNRv3ahobDRERExJCUBImIiIghKQkSERERQ9KcIHnu/BixnzWfLCIlOYnCxYrT44MgcuTMadXm+11f8Pn6tdjZ2eGUNSsBvfpSvLQ3JpOJNUsW8mPEfuzt7Sng6cm7gR/ikidPJp2NZMSgVk34K+oSa/f+mNmhyEPY98tvLNyyg+SUFIoXKsB/33qdnNnTzzEJ/XYvm7+PADs7PPPlZcBbbXDN5cyIxas4F3PJ0u7ipVgqlyzOuB6dn+RpyDNElSB5rsRducL8KZPoNzyYKYuX41GgEGuWLLRqc/7MP3y6aD4Dx05k/NyFtOrwNtNGjwTgmx3b+evk74ybPZ+J8xfjUciTlQvmZsapSAYUye/K1IBWNChXIrNDkYd0Jf4aE1dtYPQ7HVkxrD+F8uVlwZbwdO1O/HOOtV99x6wPerJ0cD883fOzZOsXAIx+tyOLBwayeGAgQe1b45w9O/3atXzSpyL/0pYtW2jRogWvvPIKq1atSrf9+PHjtGnThmbNmjF06FBSUlIAOH/+PB07duTVV1+lZ8+eXL9+PcMxKAm6w7Vr1xg1ahS+vr74+/vTqVMnfvnlF5sft127dvj7+9OwYUNefPFF/P398ff358SJEwwdOpSjR4/aPIbnwc8/HKK4tzcFPb0AaOLbkj1f7cJsNlvaODo60b3fAFzz5QOgeGlvrlyOJSU5Gc+iL9Ch239wdHJK21bKm5ioyCd/IpIhrV+syNYffuWbX//I7FDkIR387SRlinjh5Z4fgJb1avPloZ+sPrsA3kU8WTV8AM7Zs3EzOZmYK1dxyZnDqk1ySgrjV26gTxtf3F1VxX0aRUZGMm3aND799FM2bdrE2rVr+eMP689tUFAQI0aMYMeOHZjNZtatWwfAqFGj6NChA+Hh4VSoUIE5c+ZkOA4Nh93GZDLRvXt3atWqxaZNm8iSJQv79++ne/fubN26FVdXV5sde/369QCEhoZy4MABJkyYYNk2duxYmx33eRMbHUW+/O6W5bxubtxIuM6NhATLkJhbgQK4FSgAgNlsZuX8uVSvXZcsjo6ULlfesu+1+HhCVy2n8Wt+T/YkJMOmb/sWgJolCmdyJPKwoq5cxc01t2XZLY8L1xNvkpB4M92QWBYHB777+Rcmrw7FKUsW3mnR1Gr7tn2HyJc7F/Url0eerLi4OOLi4tKtd3FxwcXFxbK8d+9eateuTZ7/n2rQrFkzwsPD6dOnDwDnzp0jMTGRKlWqANCmTRtmzJhBu3btOHjwILNnz7asf/vttwkKCspQvEqCbhMREcGFCxcIDAzE3j6tSFa7dm3Gjx+PyWRi2LBhnDx5kpiYGLy9vZk6dSopKSl8+OGHxMTEANC7d28aN27M6dOnCQ4O5sqVK2TLlo3hw4dTrly5DMXVqVMnyy/GvHnzcHR05OzZszRq1IgcOXLw5ZdfArBgwQLy58/Pt99+y4wZM0hJScHLy4sxY8bYNIF7mphMZrjLPcDsHdIXPRMTbzAvZCKx0dEMHDvRalvk+XNMHTUC7/IVeaVlK1uFKyL/z2w2Y3eXD++tv8V3ql+pPPUrlefzvQcImruEVcMHWNqu3/09/du3sWm8cnfLli1j1qxZ6db36dOHvn37WpajoqJwc3OzLLu7u/Pzzz/fc7ubmxuRkZFcvnwZZ2dnsmTJYrU+o5QE3ebXX3+lTJky6T50DRo04ODBgzg6OrJ27VpMJhMBAQF88803JCQk4OnpyYIFCzh+/DibN2+mcePGDBw4kBEjRlCuXDn++OMPevfuzY4dOx45xiNHjrB161by5MlD3bp1GThwIKGhoQwePJitW7fi5+fHlClTWL58Oblz52bNmjWEhIQYppqU392dP387blmOjYkmp3MusmXLbtUuJiqSkBFDKVSkKMMmTcUpa1bLtl9++pGZ48bg2+5NfNu9+cRiFzGaJVu/YM+xtM9rQmIixQsWsGyLuRpHrhzZyZ7VyWqfs9ExxMZdo1KJFwBoXrsGU9duIv7GDXLnzMnJM+dJNZmoUrLYEzsP+Z+AgABat26dbv3tVSBIG3m5/Un2ZrPZavle2+9sB6RbfhhKgm5jb29P1tu+DG9Xs2ZN8uTJw6pVqzh16hR///03CQkJVK1alalTpxIZGUnDhg3p3bs3169f59ixYwwePNiyf0JCApcvX37kikzp0qUpWLAgAK6urtSpUweAQoUKERcXx5EjR7hw4QKdO6ddDWEymcidO/c9+3veVKxeg5UL5nHh3FkKenqxa+sWqtepa9XmRkICY4I+xKfpK7z+doDVtr9O/s600SPoO3g4lWu++CRDFzGcd15ryjuvpQ1lXY6/xjsTpnM2KgYv9/xs/j6Clyqmr57HxsUzeukaFg0MJI9zTr489BPFCnqQ+/+Hu3/64xRVS5V4pC9Gybg7h73upUCBAhw6dMiyHB0djbu7u9X26Ohoy3JMTAzu7u7kzZuX+Ph4UlNTcXBwSLffw1ISdJsKFSrw6aefpss0p06dSqVKlZg5cyadO3emTZs2XL58GbPZzAsvvMD27dv57rvv+Prrr1myZAnr16/HycmJsLAwSx8XL160jH0+CkdHR6tlBwcHq+XU1FSqVavGvHnzALh58+YjzZx/1uTO48p/+gcxfUwwKSkpeBQsRM+gQZz6/QQLp4Uwfu5Cdm7eRExUJIf2fM+hPd9b9h0yMYQ1nyzCbIY1SxZaripzK1CAD0eOyaxTEjEE11zODOzwOiOXrCI5NZVC+fMy5O03APjtn7NMXh3K4oGBVCpRjE6vvEy/mQtxsLcnf+5cfNS9k6Wfc9GXKJDPGMP/z7K6desyc+ZMYmNjyZ49Ozt37mTMmP/9nfX09CRr1qwcPnyY6tWrExYWho+PD46OjtSoUYNt27bh5+fHpk2b8PHxyXAcSoJuU6NGDfLly8esWbPo1asXDg4OfPfdd4SGhnL16lWaN2/O66+/zpkzZ4iIiKBOnTqsXLmSM2fOMHjwYHx8fHj55ZctyVFYWBj+/v7s2bOHESNGWObu2FLlypUZNmwYf/31F8WKFWPOnDlERkZaTbR+3lV9sTZVX6xttc7ZxYXxc9OSGv/2HfBv3+Gu+w4eN8nm8YntTdi0K7NDkAyoXb4MtcuXSbe+TBEvFg8MtCz716+Nf/3a6doB9HvD32bxyePj4eHBBx98QOfOnUlOTqZt27ZUqlSJ7t27ExgYSMWKFQkJCWHYsGFcu3aN8uXLW0Y4Ro4cyaBBg5g7dy4FCxZk6tSpGY5DSdBt7OzsmDNnDuPHj8fX15csWbLg6urKggULcHBwYMCAAWzduhVHR0eqVavG2bNn6d69Ox9++CF+fn44ODgQFBSEi4sLkydPJjg4mEWLFuHo6Mi0adOeSHnWzc2NcePG0a9fP0wmEx4eHkyePNnmxxUREXkYfn5++PlZX327cOH/7utWpkwZNmzYkG4/T09PVqxY8VhisDPfeRMGMbTDf5/L7BDEBvov3ZjZIYgNra5TKLNDEBsp2Mw2V7nFx8fbpN9cuXLZpF9bUSXoCVq6dCkbN6b/MnJ3d7fKfkVERMT2lAQ9QV26dKFLly6ZHYaIiIigJEhERMRwsqbctFHPz9ZwmJ4dJiIiIoakSpCIiIjBmE2mzA7hqaBKkIiIiBiSkiARERExJCVBIiIiYkiaEyQiImI0Zs0JAiVBIiIihmM26WERoOEwERERMShVgkRERIxGw2GAKkEiIiJiUKoEiYiIGIxulphGlSARERExJCVBIiIiYkgaDhMRETEaTYwGVAkSERERg1IlSERExGB0s8Q0SoJEREQMxpyaktkhPBU0HCYiIiKGpCRIREREDElJkIiIiBiS5gSJiIgYjVkTo0GVIBERETEoVYJEREQMxqxKEKAkSERExHh0x2hAw2EiIiJiUKoEiYiIGIw5NTWzQ3gqqBIkIiIihqQkSERERAxJw2EiIiJGo6vDAFWCRERExKBUCRIRETEY3ScojSpBIiIiYkiqBImIiBiM2aRL5EGVIBERETEoJUEiIiJiSBoOExERMRqTnh0GqgSJiIiIQakSJCIiYjBmPUUeUCVIREREDEqVIBEREaMx6WaJoCRIRETEcHSfoDRKgkREROSpcP78eYKCgrh06RLFihUjJCSEnDlzWrWJiopi8ODBxMTEYG9vz3//+1/q1KlDcnIytWrVonDhwpa2oaGhODg43PN4mhMkIiIiT4VRo0bRoUMHwsPDqVChAnPmzEnXZtKkSTRq1IiwsDCmTJnCgAEDSE1N5cSJE1StWpWwsDDLz/0SIFASJCIiIk+B5ORkDh48SLNmzQBo06YN4eHh6do1bdoUX19fAIoWLcrNmzdJSEjg6NGjxMbG0qZNG9544w0OHDjwwGNqOExERMRobPQU+bi4OOLi4tKtd3FxwcXF5b77Xr58GWdnZ7JkSUtN3NzciIyMTNfuVpIEsHjxYsqWLUuuXLmws7OjcePG/Oc//+HkyZN0796dLVu2kDdv3nseU0mQiIiIwdjqPkHLli1j1qxZ6db36dOHvn37Wpa3b9/O+PHjrdoULVoUOzs7q3V3Lt9u6dKlrF27lpUrVwLQvn17y7Zy5cpRqVIlfvjhB5o0aXLPPpQEiYiIyGMREBBA69at062/swrUvHlzmjdvbrXu1sTm1NRUHBwciI6Oxt3d/a7HmTRpEt988w2rVq2iQIECAGzatIlq1apRpEgRAMxmM46OjveNV0mQiIiIwZhTbVMJ+jfDXvfi6OhIjRo12LZtG35+fmzatAkfH5907ZYuXUpERASrV6+2OtaJEyf46aefCA4O5tSpUxw/fpzq1avf95h2ZrONBgblmXT473OZHYLYQP+lGzM7BLGh1XUKZXYIYiMFm7WxSb+XDn5nk37z1az/SPufO3eOQYMGcenSJQoWLMjUqVPJnTs3q1evJioqisDAQF588UWcnZ2tEqAFCxaQM2dOhgwZwqlTp7Czs2Po0KHUrl37vsdTEiRWlAQ9n5QEPd+UBD2/bJYEHfjGJv3me7GBTfq1FQ2HiZVyTimZHYLYgL4kn29v7Tuf2SGIjexu9uA2knG6T5CIiIgYkipBIiIiBmM22WZi9LNGlSARERExJFWCREREjEbXRAGqBImIiIhBqRIkIiJiMGZTamaH8FRQJUhEREQMSUmQiIiIGJKGw0RERIxGl8gDqgSJiIiIQakSJCIiYjB6bGgaJUEiIiIGo6vD0mg4TERERAxJlSARERGj0XAYoEqQiIiIGJSSIBERETEkDYeJiIgYjFn3CQJUCRIRERGDUiVIRETEaMyqBIEqQSIiImJQqgSJiIgYjDlVlSBQJUhEREQMSpUgERERo9GcIECVIBERETEoJUEiIiJiSBoOExERMRiznh0GqBIkIiIiBqVKkIiIiMGYU1MzO4SngpIgERERo9FwGKDhMBERETEoJUEiIiJiSEqCRERExJA0J0hERMRgzLpjNKAkSERExHg0MRrQcJiIiIgYlCpBIiIiBmNOTcnsEJ4KqgSJiIiIIakSJCIiYjB6dlgaVYJERETEkJQEiYiIiCFpOExERMRoTBoOA1WCRERExKBUCRIRETEYsyk1s0N4KqgSJCIiIoakSpCIiIjRPKXPDjt//jxBQUFcunSJYsWKERISQs6cOa3anDt3Dl9fX4oUKQJA/vz5Wbx4MUlJSQwdOpRjx46RLVs2QkJCKFGixH2Pp0qQiIiIwZjNZpv8PKpRo0bRoUMHwsPDqVChAnPmzEnX5tixY/j5+REWFkZYWBiLFy8GYMWKFWTPnp3t27czZMgQBg8e/MDjKQkSERGRTJecnMzBgwdp1qwZAG3atCE8PDxdu6NHj/L777/j7+9P586dOXHiBAC7d++mZcuWANSsWZPY2FjOnz9/32NqOExEREQei7i4OOLi4tKtd3FxwcXF5b77Xr58GWdnZ7JkSUtN3NzciIyMTNcua9astGzZkvbt2/Pdd9/Ru3dvtm3bRlRUFG5ubpZ2bm5uXLx4kUKFCt3zmEqCRERE5LFYtmwZs2bNSre+T58+9O3b17K8fft2xo8fb9WmaNGi2NnZWa27cxmw6qdBgwZMmTKFU6dOYTabrdqbzWbs7e8/4KUkSERExGhsdLPEgIAAWrdunW79nVWg5s2b07x5c6t1ycnJ1KpVi9TUVBwcHIiOjsbd3T1dXytWrMDX1xdXV1cgLdnJkiULHh4eREVFWSZMx8TE3HX/2ykJEhERMRhb3Sfo3wx73YujoyM1atRg27Zt+Pn5sWnTJnx8fNK1O3jwIImJiXTv3p0DBw5gMpkoXrw4DRo0ICwsjBo1anDo0CGyZs1636Ew0MRoEREReUqMHDmSdevW0aJFCw4dOkS/fv0AWL16NdOnTwdg6NCh7N27F19fXyZOnMiUKVOwt7enU6dOJCUl8dprrzF27FgmTZr0wOPZmR/HNW3y3Lhx/nRmhyA2cOXo4cwOQWzorX33vwJGnl27g/vYpN9Ty2bYpN/iAYE26ddWVAkSERERQ9KcIHkufbsvgpmLlpCUnEyp4sUIDvoQ5zvuOnqL2Wxm+ITJlCpejIA321ltuxgVRafe77Nu0Txcc+d+EqHLA+z75TcWbtlBckoKxQsV4L9vvU7O7NnStQv9di+bv48AOzs88+VlwFttcM3lzIjFqzgXc8nS7uKlWCqXLM64Hp2f5GnIIxjUqgl/RV1i7d4fMzsUecYpCXpKnT17lldffdXqlt8mk4kbN26QM2dOYmJigLTbhQMsXbqUwMBALl68SI4cOQC4du0ahQsXJiQkxNLOCGKvXGHkpBCWzvyYol6efDx/EdMXLGboB+nLtKdO/8P46TM5evw3ShUvZrVty44vmLt0OdG3fWFK5roSf42JqzYwq997eLnnZ37YdhZsCeeDN1pZtTvxzznWfvUdiwe+j3P2bMzZtI0lW7+gf/vWjH63o6Xdb6fPMHLJp/Rr1/JJn4pkQJH8rvR7rQFlPT34K0qfS3l0SoKeYu7u7oSFhd1128yZMwHr+yUAfPTRR9SqVQtIS5oCAwP55JNPCAoKsm2wT5F9Bw9T3tubol6eALTz9+XNbu8xpF/fdPecWLtpM61bNKfAHZdRRsVc4us9e5k7aTz+nd95YrHL/R387SRlinjh5Z6W1LesV5tuE6fTr52/1XvrXcSTVcMHkMXBgZvJycRcuUrBfHmt+kpOSWH8yg30aeOLu2ueJ3oekjGtX6zI1h9+JepqfGaH8ux7Sp8d9qQpCXqOJSQkcPny0sM8LAAAGXtJREFU5f9r796joq7zP46/RhQkULEEFC+llD/Oetl0MfC4mqVt4i3Un+mWoGJqPxVT8fLTtdo0NS/tpmJqXlePkZcVsi1qF2+tZrps+vMaW3JcVBRwQRDBuMz8/mCdZBHdFYYvM9/n45w5Z+Yzw8wrCX3z/ly+6tixo9FRalRGVpaa+v14aqi/r6/ybxboZkFBhSmx2a+VLTo8klx+4bBfk0f0m3lvOj4s/iOZ13Pl2/jHaUlfn4a6eesHFdz6ocKUWF03N/355Bktjdst97p1FdX3uXLPf3YkWY80aqDuP21XI9lRdcs/+1KS1CWwpcFJnJ/NShEkUQTVapmZmXrhhRfsjwcMGKBXXnnlnl8zd+5ceXp6Kjs7W40aNVLfvn01atQoByetXaxW211PGXW7z8mhqP1sNpssqvi9rexU2O4d26l7x3b6w1fHNGP1Rm17fbr9tTsPHFLM8MEOzQugdqMIqsXuNR1WmdvTYd98840mT56s5557Tu7u7g5KWHu8v/F3OvDVEUnSzYICPdH6x/U9mVnX1LBBA3l6ehoVD1Ww8dM/6fDpc5Kkglu31KZZU/tz13Lz1OAhT3l6lP9//FLWNWXn5atj4GOSpLDQYP1me4JuFBaqkZeXvruYrlKrVU8+Xn4dGGAadIIkUQS5rM6dOysiIkIxMTGKj4+3X5DOVU2IGqkJUSMlSdk5OfrvMeP190uX9WiL5tr1yR/Us1tXgxPiQUX1e05R/cqmsnJu5CvqneW6lHlNLfyaaM+ho+rW4ScVviY774bmbf5I62dNlo+3l5KST6h1M381+ud06InvU9XpicC7dgwBmAfzAy5s9OjRunnzprZv3250lBr1cOPGemvmdM14c74GjRyj71IvKOZ/xkmSzqT8TS++8qrBCfGgGjfw1qyXhujNjdsUueA3Sr1yVRPC+0qSvk27pDGLyw6A6xjYWhG/eEZTVq7TmMUrtO+b/9PbYyPs73M56x9q+khjQ/4bgNrAZrM55OZsXLs9YHLu7u6aMmWKFi5cqIEDB6pBgwZGR6ox3UOfUvfQpyqMt/uvttqxfk2F8fn/W/nuuRP7/1it2VA1oe2CFNouqMJ4UKsW2jDrx2MQXugeqhe6h971Paa8+MJdx+Ec3knYa3QEuAgum4FyuGyGa+KyGa6Ny2a4LkddNuP7dUsd8r6Pj3Wu41joBAEAYDacEySJNUEAAMCk6AQBAGAyHJZYhiIIAACzoQiSxHQYAAAwKYogAABgShRBAADAlFgTBACAydjYIi+JIggAANOxlZYaHaFWYDoMAACYEp0gAADMhitmSaITBAAATIpOEAAAJsO108vQCQIAAKZEEQQAAEyJ6TAAAMyGc4Ik0QkCAAAmRScIAACT4bDEMnSCAACAKdEJAgDAZNgiX4YiCAAAs6EIksR0GAAAMCmKIAAAYEoUQQAAwJRYEwQAgMnYSkuMjlArUAQBAGA2LIyWxHQYAAAwKTpBAACYjI1rh0miEwQAAEyKIggAAJgSRRAAADAl1gQBAGA2VnaHSRRBAACYjs1aanSEWoHpMAAAYEp0ggAAMBkbhyVKoggCAAC1RHp6umbMmKF//OMfat26tZYtWyYvL69yr3n11Vd15coVSZLVatXf/vY37dq1S0FBQQoJCVHLli3tr929e7fc3Nwq/TyKIAAAzKaWHpb41ltv6aWXXlK/fv20atUqvf/++5oxY0a516xZs8Z+f/ny5XryySfVoUMHnT59Wp06ddKGDRv+7c9jTRAAADBccXGx/vKXv+j555+XJA0ePFiff/55pa9PTU1VQkKCZs2aJUk6deqUsrOzNXjwYL344os6duzYfT+TThAAAKgWeXl5ysvLqzDesGFDNWzY8J5fm5OTI29vb9WtW1aa+Pr6KiMjo9LXv//++xozZoy8vb0lSRaLRb169dL48eP13XffaezYsfrkk0/08MMPV/oeFEEAAJiMrdQxW+R/97vfKTY2tsL4pEmTFB0dbX+cmJioRYsWlXvNo48+KovFUm7sXx/flpubq8OHD2vBggX2seHDh9vv/+QnP1HHjh31zTffqHfv3pXmpQgCAADVYuTIkRo0aFCF8X/tAoWFhSksLKzcWHFxsUJCQlRaWio3NzdlZWXJz8/vrp9z8OBB9ejRQx4eHvaxhIQEde7cWa1atZJUtgOuXr1698xLEQQAgNlYHbMw+t+Z9qpMvXr1FBwcrM8++0wDBgxQQkKCevTocdfXnjhxQsHBweXGUlJSdOLECf36179Wamqqzp07p5/97Gf3/EwWRgMAYDI2m80ht6p68803tWPHDvXt21fJycmaMmWKJCkuLk7Lly+3v+7ixYvy9/cv97UTJ05Udna2+vfvr9dee02LFy+2rxeqjMXGiUm4Q2H6342OAAe4fuqvRkeAA/3ySLrREeAgB349ySHve2L2GIe875OL/v3t6bUB02EAAJgN/Q9JTIcBAACToggCAACmRBEEAABMiTVBAACYjM3qmMMSnQ1FEAAAJmNz0DlBzobpMAAAYEp0ggAAMBu2yEuiEwQAAEyKIggAAJgS02EoxzPgUaMjwAH4vrq2A88bnQDOht1hZegEAQAAU6ITBACAybBFvgydIAAAYEp0ggAAMBu2yEuiCAIAwHxsTIdJTIcBAACToggCAACmRBEEAABMiTVBAACYjK2UNUESnSAAAGBSdIIAAC4hPz9f3t7eRsdwCjZ2h0miEwRIkoqKirR69WrNnDlT+fn5io2NVVFRkdGxUA1yc3M1d+5cRUZG6vr165o9e7Zyc3ONjoUHlJ2drXfffVfr169XSUmJJMlqtWrbtm36xS9+YXA6J2KzOebmZCiCAEnz5s1TYWGhzp49Kzc3N6WlpWnOnDlGx0I1eP3119WhQwddv35dDz30kPz8/DRjxgyjY+EBTZ8+XRcuXNCBAwe0bt06ff/99woPD9fGjRs1e/Zso+PByTAdBkg6c+aM4uPj9eWXX8rT01OLFy/WgAEDjI6FanDp0iUNGzZMcXFxcnd319SpUzVw4ECjY+EBpaWlKSkpSfn5+Ro+fLg+/PBDRUREaNSoUXJ3dzc6ntOwlXIVeYkiCJAkWSwWFRUVyWKxSJJycnLs9+Hc3NzcdOPGDfv388KFC6pThya4s7q95sfb21vXr1/XypUr1alTJ4NTwVlRBAGSIiMjNXr0aGVlZWnBggVKSkrSxIkTjY6FajB58mRFREToypUrmjBhgk6cOKGFCxcaHQsP6M5fTpo0aUIBhCqhCAIkhYeHq3379jp69KhKS0u1evVqBQUFGR0L1aB79+5q166dTp48qdLSUs2bN09NmjQxOhYe0M2bN5WcnCyr1arCwkIlJyfLdseC3C5duhiYzok44SJmR7DYbPxJAEVFRTp06JDy8vLKjYeHhxuUCNUlOztbn376aYUdYZMmTTIoEaoiIiKi0ucsFou2bNlSg2mc19FX+jnkfUPWf+qQ93UUOkGApLFjx8pms6l58+blximCnN/YsWPVtm3bCt9bOKfY2Fg1atTI6BhOz2blnCCJIgiQVLYQes+ePUbHgIMsWrTI6AioJqNGjVJ8fLzRMeAi2CIBSAoNDdVXX30lK78duZzevXtr586dunjxotLT0+03OCdWcFQTm9UxNydDJwiQFBAQoKioKPvOE5vNJovFonPnzhmcDFVVUFCghQsXqnHjxvYxi8WivXv3GpgKD+ratWuKjY2t9HnWeuE/QREESNqxY4f27dungIAAo6Ogmu3fv19HjhxR/fr1jY4CoJahCAIk+fr6ysfHx+gYcIDmzZsrNzeXIshF+Pr60u2pBjYrJ0ZLFEGAJMnHx0f9+/dX586dVa9ePfs4C2qdX3Fxsfr166cnnnii3PeWrdTO6ebNm0ZHgAuhCAIk9ezZUz179jQ6Bhzg1VdfNToCqpGHh4f9/saNGxUVFWVgGufFAvMyFEEwtaysLPn6+iokJMToKKhmZ86cUbt27bgGnIupW/fHf7Y++eQTiiBUCUUQTG3u3Llau3atRowYIYvFUu63I3YQObePPvpI8+fP14oVKyo8x8nCzuvOn1G6GVVg5c9OogiCya1du1aStHv37goLoy9dumREJFSTyMhISdLWrVsNToLqdGdnjy7fg2NhdBmKIJjalStXZLPZNG7cOK1bt87+m2VpaanGjh2rzz//3OCEeFAzZ87kZGEX9N1336lXr16SpIyMDPv922d70b3Ff4IiCKa2YsUKHT16VJmZmXr55Zft43Xr1mWhtJNjqsQ1ffHFF0ZHgAvhKvKApA8++EDjxo2763P79+/XM888U8OJUFUhISF69tlnK32e4w9gZodfetoh79vtw4MOeV9HoRMESJUWQFJZt4giyPk89NBDeuqpp4yOAdROTnidL0egCALug2apc/Lx8dGgQYOMjgHUSvy9VoaryAP3wQ4U53Tn6dAAnMt7772nlStX3vW5oqIizZgxQ2FhYRo0aJDOnz8vqaywW7x4sfr06aO+ffvqr3/9630/hyIIgEvasWPHfV8zfvz4GkgC1EJWm2NuVXTjxg3NmTNHmzZtqvQ1W7dulaenpxITEzVnzhzNnj1bUtmi+fPnz+uzzz7TqlWrNHv2bJWUlNzz8yiCAJhWRkaG0REA3GHv3r167LHHNHr06Epfc+DAAQ0cOFCS1KVLF2VnZys9PV0HDx5U3759VadOHbVu3VrNmjXT8ePH7/l5rAkC7oO5c9fFVCdQvfLy8pSXl1dhvGHDhmrYsOF9vz48PFySKp0Kk6TMzEz5+vraH/v6+urq1avKzMyUn59fhfF7oQgCJJWUlOjQoUO6fv16ufHw8HBt377doFQA4Bg/33HYIe+7cuVKxcbGVhifNGmSoqOj7Y8TExMrHFPRpk0bbd68+b6fcftgzDsf16lTR1ar9a7j90IRBEiKiYlRenq6AgMDy/0QhYeHl7tqNQCgciNHjrzrrsx/7QKFhYUpLCzsgT7D399fmZmZatWqlSTp2rVr8vPzU9OmTZWZmWl/3e3xe6EIAiSlpKRwiQwTYqoTqF7/7rRXVTz99NP6+OOPFRwcrOTkZHl4eCggIEA9evTQ73//e/Xv31+XLl3ShQsX1KFDh3u+F0UQICkwMLDCfDJcS25urho1alRu7Pb6AwC1W1xcnDIzM/Xaa68pIiJCb7zxhvr16yd3d3ctWbJEktSnTx+dPHnSvmh6wYIFql+//j3fl8tmAJLGjBmj48ePq23btnJ3d7ePb9myxcBUqA7nzp3T1KlTdevWLW3fvl0jRozQe++9p3bt2hkdDYDBKIIASceOHbvrOJddcH4vv/yy5s2bp5iYGCUkJOjw4cP67W9/q127dhkdDYDBOCcIUFmxU1hYqP379+tPf/qT8vLyKIBcRGFhoQIDA+2Pu3XrpqKiIgMTAagtKIIASevWrVNsbKyaNWumFi1aaM2aNVq9erXRsVANfHx89O2339p3/e3Zs6fC2iAA5sR0GCBpwIAB2rlzp30RXWFhoQYPHqzExESDk6Gq0tLSNGvWLJ06dUoeHh567LHHtHTpUrVp08boaAAMxu4wQGVbpe/cReDh4aG6dfnxcAWtWrVSXFycCgoKZLVaJUne3t4GpwJQGzAdBkgKDQ1VdHS09u3bp3379mnKlCkKCQkxOhaqwf79+7V06VLZbDYNHTpUvXr10u7du42OBaAWYDoMUFknKC4uTl9//bVsNptCQ0M1bNgwukEuYMiQIVqwYIFOnTql5ORkvfHGG4qIiKAQAsB0GMwtKytLvr6+unLlinr27KmePXvan8vMzFRAQIBx4VBtgoKCtHLlSg0cOFBeXl4qLi42OhKAWoAiCKY2d+5crV27ViNGjLDvHrrdHLVYLNq7d6+R8VANmjRpovnz5+v06dNaunSp3nnnHYpbAJKYDgPg4vLz85WUlKROnTrp0Ucf1bZt2xQeHi4vLy+jowEwGAujAUknT57Upk2bVFRUpKioKIWGhurLL780Ohaqgbu7u7y8vHT8+HElJCSofv36Wr9+vdGxANQCTIcBkt5++21FR0friy++kIeHh3bv3q3o6Gj16NHD6GioomnTpik3N1dpaWkKDg7W0aNH1blzZ6NjAagF6AQBkqxWq7p3764DBw7o+eefV0BAgEpLS42OhWqQkpKiLVu26LnnntMrr7yiuLg4Xb582ehYAGoBiiBAkqenpzZu3KijR4/qmWee0ZYtW1gz4iIeeeQRWSwWtW7dWikpKWrZsiW7wwBIoggCJEnLli1TQUGBVqxYoUaNGikjI0Pvvvuu0bFQDZ544gnNnz9fISEh2rx5sz744AOxHwSAxJogwK6wsFCdO3fWxYsXlZmZyUGJLiA3N1dTp05VamqqHn/8cUVHR+vQoUMUuAAk0QkCJEnTp09Xy5YtJUn+/v7q0qWLZs6caXAqVMXZs2fVr18/nT59WsHBwZLKdgEmJSXZryEGwNw4JwiQNHDgQO3Zs6fc2KBBgxQfH29QIlTVyJEjNWHChArXgPvzn/+sDRs2aPPmzcYEA1Br0AkCJNWvX18HDx60P/7qq6/k6elpYCJUVV5e3l0vgtu9e3fl5OQYkAhAbcOiB0DSW2+9pRkzZmjmzJmyWCxq2rSplixZYnQsVEFJSYmsVqvq1Cn/u57VamV3GABJTIcB5eTk5KhevXry9vY2OgqqaN68efLx8dHkyZPLjcfGxiotLY0iFwBFECBJly9f1ty5c3X58mVt27ZNMTExWrhwoVq0aGF0NDyg/Px8jRs3TlevXlVQUJA8PDx09uxZPfzww1q9erV8fHyMjgjAYBRBgKQxY8Zo9OjRWrZsmeLj47Vz5059/PHH2rZtm9HRUAU2m01ff/21zp07pzp16qh9+/b2nWIAwMJoQGXTYD//+c8lSRaLRS+++KLy8/MNToWqslgs6tq1q6KiojRq1CgKIADlUAQBKtsddvXqVVksFklScnKy3N3dDU4FAHAkpsMAlR2i9/rrrystLU2tWrVSbm6uli9frp/+9KdGRwMAOAhFEPBPxcXFunDhgkpLS9WmTRs6QQDg4jgnCKZ3/vx57dq1S6mpqfLw8NDjjz+uoUOHqlmzZkZHAwA4EGuCYGpHjhzRSy+9pFu3bunpp59W165dlZ2drSFDhujYsWNGxwMAOBDTYTC1X/7yl/rVr36l9u3blxs/efKk3nnnHX344YcGJQMAOBqdIJhafn5+hQJIkjp27KjCwkIDEgEAagpFEEytbl2WxQGAWfEvAEzt5s2bSk5O1t1mhQsKCgxIBACoKRRBMDV/f38tX778rs/5+fnVcBoAQE1iYTRwH9u3b9ewYcOMjgEAqGasCQLu46OPPjI6AgDAASiCgPugWQoArokiCLiP2xdVBQC4FoogAABgShRBAADAlCiCgPto0KCB0REAAA7AFnmYWmxs7D2fnzRpUg0lAQDUNDpBgMoumPrHP/5RderUkbu7uw4ePKjvv//e6FgAAAeiEwRIGj58uDZt2iRPT09J0g8//KDIyEht377d4GQAAEehEwRIysnJKbcVvri4WNevXzcwEQDA0bh2GCBp6NChGjJkiHr06CGbzab9+/crMjLS6FgAAAdiOgz4p9OnT+vYsWOyWCzq2rWrgoKCjI4EAHAgiiBAUklJiQ4dOlRhCiw8PNygRAAAR2M6DJAUExOj9PR0BQYGllsbRBEEAK6LIgiQlJKSosTERK4TBgAmwu4wQFJgYKCysrKMjgEAqEF0ggBJt27dUp8+fdS2bVu5u7vbx7ds2WJgKgCAI1EEAZLGjx9vdAQAQA2jCAIk1gIBgAlRBAGSVqxYYb9fUlKilJQUBQcHq0uXLgamAgA4EkUQIGnr1q3lHl+8eFGLFi0yKA0AoCawOwy4i5YtWyo1NdXoGAAAB6ITBEiaPXt2ucfnz59X27ZtDUoDAKgJXDYDkBQfH2+/b7FY1LhxY3Xt2rXcdnkAgGuhCIKpJSUlqXfv3kbHAAAYgDVBMLVVq1bZ70+bNs3AJACAmkYRBFO7sxHKQmgAMBeKIJjanYckcmAiAJgLu8NgasXFxbpy5YqsVqv9/p3doYCAAAPTAQAciYXRMLVnn31WFotFd/sxsFgs2rt3rwGpAAA1gSIIAACYEmuCAElFRUVas2aNZs2apfz8fMXGxqqoqMjoWAAAB6IIAiTNmzdPBQUFOnPmjNzc3JSWlqY5c+YYHQsA4EAUQYCkM2fOaNq0aapbt648PT21ePFiffvtt0bHAgA4EEUQoLJF0EVFRfZt8jk5OWyZBwAXxxZ5QFJkZKRGjx6trKwsLViwQElJSZo4caLRsQAADsTuMEBSdna2srOzdfToUZWWluqpp55SUFCQ0bEAAA5EEQRICgsLU2JiotExAAA1iOkwQFJQUJASEhLUsWNH1a9f3z7OidEA4LroBAG6+8nRnBgNAK6NThBMLSMjQ0uWLJGXl5c6deqk6dOnq2HDhkbHAgDUALbIw9TmzJkjPz8/xcTEqLi4WIsWLTI6EgCghtAJgqllZGRow4YNkqRu3bopPDzc4EQAgJpCJwimVq9evXL373wMAHBtFEHAHTglGgDMg91hMLX27dvL39/f/jgjI0P+/v6y2WzsDgMAF0cRBFO7fPnyPZ9v3rx5DSUBANQ0iiAAAGBKrAkCAACmRBEEAABMiSIIAACYEkUQAAAwJYogAABgSv8P+IIAWG+IVt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文本占位符 2"/>
          <p:cNvSpPr txBox="1">
            <a:spLocks/>
          </p:cNvSpPr>
          <p:nvPr/>
        </p:nvSpPr>
        <p:spPr>
          <a:xfrm>
            <a:off x="815905" y="1467548"/>
            <a:ext cx="6478823" cy="12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400" dirty="0">
                <a:latin typeface="+mn-lt"/>
                <a:ea typeface="Barlow Light"/>
                <a:cs typeface="Barlow Light"/>
                <a:sym typeface="Barlow Light"/>
              </a:rPr>
              <a:t>Linear Q-Leaning Function Approximation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dirty="0">
                <a:latin typeface="+mn-lt"/>
                <a:ea typeface="Barlow Light"/>
                <a:cs typeface="Barlow Light"/>
                <a:sym typeface="Barlow Light"/>
              </a:rPr>
              <a:t>State Feature: [taxi row, taxi column, pass location, destination ] for 6 actions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dirty="0">
                <a:latin typeface="+mn-lt"/>
                <a:ea typeface="Barlow Light"/>
                <a:cs typeface="Barlow Light"/>
                <a:sym typeface="Barlow Light"/>
              </a:rPr>
              <a:t>Example: at state [2, 2, 0, 3] can have 6 actions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b="1" dirty="0">
                <a:latin typeface="+mn-lt"/>
                <a:ea typeface="Barlow Light"/>
                <a:cs typeface="Barlow Light"/>
                <a:sym typeface="Barlow Light"/>
              </a:rPr>
              <a:t>Weight matrix dimension is (6,4)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97" y="3769966"/>
            <a:ext cx="1734359" cy="8914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54" y="3702022"/>
            <a:ext cx="2627194" cy="1152089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3392646" y="4138083"/>
            <a:ext cx="1751118" cy="155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299163" y="3773150"/>
            <a:ext cx="2241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Weight updated every epoch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51" y="3024915"/>
            <a:ext cx="6797943" cy="4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40;p28">
            <a:extLst>
              <a:ext uri="{FF2B5EF4-FFF2-40B4-BE49-F238E27FC236}">
                <a16:creationId xmlns:a16="http://schemas.microsoft.com/office/drawing/2014/main" id="{6E49E729-8774-48CF-8AA2-E8B166AE4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249" y="775884"/>
            <a:ext cx="73888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/>
              <a:t>Experiment 4 – Non-Linear Function Approximation</a:t>
            </a:r>
            <a:endParaRPr lang="en" sz="2400" dirty="0"/>
          </a:p>
        </p:txBody>
      </p:sp>
      <p:sp>
        <p:nvSpPr>
          <p:cNvPr id="30" name="Google Shape;241;p28">
            <a:extLst>
              <a:ext uri="{FF2B5EF4-FFF2-40B4-BE49-F238E27FC236}">
                <a16:creationId xmlns:a16="http://schemas.microsoft.com/office/drawing/2014/main" id="{FF8DB6F5-2EE5-425C-8B60-A523C0A69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AutoShape 2" descr="data:image/png;base64,iVBORw0KGgoAAAANSUhEUgAAAkEAAAIbCAYAAADsEUo8AAAABHNCSVQICAgIfAhkiAAAAAlwSFlzAAALEgAACxIB0t1+/AAAADh0RVh0U29mdHdhcmUAbWF0cGxvdGxpYiB2ZXJzaW9uMy4xLjMsIGh0dHA6Ly9tYXRwbG90bGliLm9yZy+AADFEAAAgAElEQVR4nOzdeXwNZ/vH8U8SiS1CkAQJao19V0sJtVRpIiitUkKLp7ZUSx47Qe1B7btaa20IRWi1ulhiaau0qlqtWrMIEiKynPP7Iz/nccRS4Qjm+3698mpn5p57rjknJ+dy3ffM2JnNZjMiIiIiBmOf2QGIiIiIZAYlQSIiImJISoJERETEkJQEiYiIiCEpCRIRERFDUhIkIiIihqQkSERERDLFtWvX8PX15ezZs+m2HT9+nDZt2tCsWTOGDh1KSkoKAOfPn6djx468+uqr9OzZk+vXr2f4+EqCRERE5Ik7cuQIb731Fn///fddtwcFBTFixAh27NiB2Wxm3bp1AIwaNYoOHToQHh5OhQoVmDNnToZjUBIkIiIiT9y6desYOXIk7u7u6badO3eOxMREqlSpAkCbNm0IDw8nOTmZgwcP0qxZM6v1GZUlw3uKiIiI3CYuLo64uLh0611cXHBxcbFaN3bs2Hv2ExUVhZubm2XZzc2NyMhILl++jLOzM1myZLFan1FKgkRERAymYfAsm/T7ej4zs2al77tPnz707dv3X/djMpmws7OzLJvNZuzs7Cz/vd2dyw9DSZCIiIg8FgEBAbRu3Trd+jurQA9SoEABoqOjLcsxMTG4u7uTN29e4uPjSU1NxcHBgejo6LsOp/1bSoJERETksbjbsFdGeHp6kjVrVg4fPkz16tUJCwvDx8cHR0dHatSowbZt2/Dz82PTpk34+Phk+DiaGC0iIiJPhe7du3P06FEAQkJCGD9+PK+++ioJCQl07twZgJEjR7Ju3TpatGjBoUOH6NevX4aPZ2c2m82PJXIRERF5Jrw8arZN+v16ZG+b9GsrqgSJiIiIIWlOkIiIiMHYP8IVVc8TJUEiIiIGoxwojYbDRERExJCUBImIiIghKQkSERERQ9KcIBEREYNxsFcNBJQEiYiIGM6jPG/reaJUUERERAxJlSARERGD0X2C0qgSJCIiIoakSpCIiIjB2NurEgSqBImIiIhBKQkSERERQ9JwmIiIiMFoYnQaVYJERETEkFQJEhERMRhVgtKoEiQiIiKGpEqQiIiIweixGWlUCRIRERFDUhIkIiIihqThMHkszp49S9OmTSldurRlndlspnPnzrRt2/ah+goNDWXs2LF4eXlZrQ8MDKRx48aPHGtsbCx16tThxIkT9203aNAg9uzZQ968eQFITk6mRo0a9O3bFzc3t0eO43a7du1i3759DBs27LH2C7B+/XqSkpLo2LEjq1evJj4+nh49ejz24zwOo0ePxtXVlb59+6bbFhcXx4wZM4iIiMDe3h47Ozs6duxIu3btnlh8e/fuZeLEiQDExMSQmpqKh4cHAP/5z384efIkRYsWpVWrVjY5/g8//MDs2bOJiYnBZDJRsGBBBgwYYPW5e9waNWrE9OnTqVix4j3b/Pzzz2zYsIHRo0dz9OhRFi5cyIwZMx752AsWLODIkSPMnj0bSPub4uPjg6enJ2vWrLG0a9GiBQMHDuSnn36yvP6zZs2iTJkyNGnShEGDBlGqVCnefffd+x7vfn97wsLCOH36NAC//fYbpUuXxt7eHhcXF1asWEGjRo1wdHQkW7Zs2NnZkZSUhL29Pf/973/x8fF55NficXPQHaMBJUHyGGXLlo2wsDDLcmRkJL6+vlSoUIEyZco8VF81atRg/vz5jzvEh9alSxfLH06z2cz8+fPp1q0boaGhODg4PLbjNG7c+LEkeHdz+PBhSpUqBcBbb71lk2PY2s2bN3n77bfx8/Nj48aNZMmShXPnztGlSxeAJ5YI1a1b1/I7PnPmTC5fvsyIESOeyLEPHjxIUFAQs2bNokKFCgBs3ryZTp06sX37dkuynhn++OMPIiMjAahYseJjSYAAfHx8WLRoESaTCXt7e3755Rc8PT05ffo0MTEx5M+fn+joaM6fP0/t2rVp0KCBZd+IiAhKliz50Me819+e2z+f3t7eLFu2LN1rHhISYpUshoeHM2TIEL7//vuHjkOeDCVBYjMeHh4ULVqUv//+m19//ZUNGzZw48YNnJ2dWbFiBevXr2f16tWYTCby5MnD8OHDKVGixH37DA0NZceOHZY/UrcvDxo0CGdnZ06cOMHFixfx9vZm4sSJ5MyZk507dzJt2jSyZ89u+QJ5WHZ2drz33nts3LiRPXv24OPjww8//EBISAg3btzA3t6ePn368PLLLwMwf/58yxd20aJFmTBhAomJiQwcOJDLly8D0KBBA/r162d1HhcvXiQ4OJhz585hNptp1aoV3bp14+zZs3Tp0oUGDRpw5MgR4uLiCAoKomnTpveM+YsvvuCrr75iz549ZMuWjdjYWMsXd6NGjfD19WX//v1cvXqVbt268cMPP/DLL7+QJUsW5s6di4eHB5GRkYwePZoLFy6QnJzMa6+9xnvvvZfuWD/99BOTJ08mKSmJ6Oho6taty7hx4+4b97Vr1xg6dCi//fYb7u7uODg4UL169XR9b9u2jRw5ctC9e3fLOk9PTz7++GOSk5MB+Prrr5k/fz5JSUnExsbSqlUr+vXrx/Xr1xk8eDCnT5/G3t6e8uXLM3r0aOzt7fnqq6+YO3cuycnJZMuWjYEDB1K1atUM/X4AVhWHihUr0rVrV/bu3UtCQgJ9+vQhPDyc33//HXd3d+bNm0eOHDn4888/GTt2LFeuXCE1NZVOnTrdtXo6Y8YMevXqZfX727JlS7JmzUpqaioAa9euZcWKFdjb25M/f36GDx9OsWLFGDRoEFeuXOHMmTM0bNiQS5cuWS2///77hISEcPDgQVJTUylXrhzDhg3D2dnZciyTycS4ceM4cuQI169fx2w289FHH1GoUCFmzJhBfHw8gwcPplWrVowZM4bPP/+c+Ph4Ro0axW+//YadnR3169fnww8/JEuWLFSsWJEePXqwZ88eoqKi6NatGx06dLA65zJlypA1a1ZOnDhB2bJl+frrr2nYsCF//vknX3/9Ne3atWPfvn3Url2brFmzWl7/bNmycezYMSZNmmT5x8qPP/5I+/btiYmJoVSpUkyZMoUcOXJk+L1+ELPZzNmzZ8mdO7fNjvEoNDE6jZIgsZkff/yRf/75h8qVK7Nv3z7++OMPvvrqK5ydnTlw4ACbNm1i1apVZM+ene+//54+ffqwfft2AA4dOoS/v7+lr8qVKzN69OgHHvPYsWMsX74cOzs73njjDcLDw2nQoAFDhgxhzZo1lCxZ8pErTN7e3vz+++9UrlyZwYMHs3jxYry8vIiMjOSNN97A29ub48ePExoayrp168idOzfjx49n5cqVmEwmvLy8WLJkCQkJCQwdOpT4+Hir/gcMGEDjxo3p2rUr8fHxdOzYkYIFC1K5cmXOnDlDvXr1GD58ODt27GDcuHH3TYKaNm3Krl27KFWqFB07dmTmzJlW22/evMm6devYtm0b/fv3Z+PGjZQpU4bevXuzceNG3nvvPYKCgujSpQuNGjXi5s2bdO/enSJFitCiRQurvpYvX05gYCC1atXi+vXrNG7cmGPHjpEnT557xj1jxgyyZctGeHg4ly9fpnXr1ndNgo4dO0a1atXSrS9fvjyQ9oWzZMkSJkyYwAsvvEBkZCQvv/wynTt35ttvv+X69euEhYWRmprKyJEjOXPmDGazmWnTprF8+XJcXV05efIkXbt2ZefOnY/lyzEpKYn8+fOzYcMGFixYwLBhw9i+fTtubm60bduWXbt20bx5cwIDA5k0aRLly5cnPj6eN998k5IlS1KlSpV0r8HIkSPTHadZs2YA7Nu3j0WLFrF27Vry5s1LaGgovXv3ZuvWrQAkJiZa/n/QoEFWy7NmzcLBwYHQ0FDs7OyYOnUqISEhBAcHW45z5MgRoqKiWLt2Lfb29ixYsICFCxcyb948AgMD2bFjB+PHjyciIsKyz0cffUSePHnYsmULycnJ9OzZkyVLltCjRw+SkpJwdXVlzZo1HDt2jLfeeovXX3+drFmzWp1f/fr1iYiIsCRB48aNo3Dhwnz++eeWJOj2ChBAx44dCQ8Pp2PHjpbPQGRkJMuXL8fJyYl27dqxc+fOuw5bZvRvD6R9drNmzcqVK1cAqFevHvPmzftX+z5puk9QGiVB8tgkJiZa/nikpqbi6urK5MmTKViwIJCWPNz6l+Xu3bs5ffo07du3t+wfFxdn+eOR0eGw+vXr4+TkBEDp0qW5evUqhw8fpnTp0pbS+JtvvsnUqVMzfJ52dnZkz56dn376iejoaHr37m217cSJE+zbt49XX33V8q/AwYMHA2lzJ3r06MGFCxeoW7cu/fv3J1euXJb9ExIS+OGHH1iyZAkAuXLlok2bNnz77bdUrlwZR0dHyx/8cuXKWV6vjHrllVcAKFy4MPnz57cMWxYpUoSrV6+SkJDAwYMHuXr1KtOnT7fE+Ntvv6VLgiZMmMC3337LvHnzOHXqFDdv3iQhIYE8efLcM+59+/YxZMgQ7OzsyJs37z0TOjs7O8xm8z3Pw87Ojnnz5rF7924+//xz/vzzT8xmMzdu3KB69epMmzaNTp06UbduXQICAihatCirVq0iKirKMqR2q59//vnnoYdv7+VWglKkSBFKly5tmT/k5eXF1atX+fvvv/nnn38YMmSIZZ/ExER+/fXXdEmQvb09JpPpnsf67rvvaNGihWWIpk2bNowdO5azZ88CpEsub1/evXs38fHx7N27F0ib/5YvXz6r9lWrViV37tysWbOGM2fOEBERQc6cOe97/t9++y2rV6/Gzs4OJycn2rdvz7Jlyyxz0m4NMZUvX56kpCQSEhLSJUE+Pj5s3ryZ5s2bc+XKFcqUKUOhQoUIDg4mNTWViIiIu84hu1OTJk3Inj07AKVKlSI2Nvau7R5lKP7WcNiZM2fo2rUrZcuWpXDhwhnqS54MJUHy2Nw5J+hOt//r2mQy4e/vT1BQkGU5KirqgaXjO78Mbw2F3B7D3drevk+WLBn/tTebzfzyyy+8/fbbxMfHU6JECdavX2/ZHhkZSd68edm/f79VuTkuLo64uDgqVapkmQS9f/9+2rVrx8KFCy3tTCZTui97k8lESkoKAI6Ojtjb21vO71HdShhv9X2nW/GsWbPG8gUSGxub7osK4O2338bb25v69evTvHlzjhw5YjmX+8V9+/nea55VlSpVWLVqVbr1u3bt4tChQ/Tt25fWrVvTpEkTatSoweuvv86XX36J2WymcOHCfPHFF0RERLB//366du3K6NGjMZlM1KlTh48//tjS34ULF3B3d7/n6/Wwbn9N7/b6pqamkitXLqvPTUxMjFVifEuVKlU4cuRIuknQo0aNomnTpndNkMxms+V3587q1p2fxyFDhlgS1evXr3Pz5k2r9rt372bs2LF07dqVxo0bU7x4cTZv3nzPc7/V7+3v9+2/y4Dl9+hWm7slui+99BJjxozh66+/tkwwdnFxwdvbm507d5IzZ04KFSp03zjA+nP/oKT6URUuXJhJkybRuXNnKleuTKVKlWx2rIyyt9PF4aBL5CWT1KtXj61btxIVFQXA6tWrCQgIeOB+efPm5eTJk9y8eZPk5GR27NjxwH1q1qzJH3/8wW+//QakzSPKiNTUVGbPno2rqys1a9akSpUqnD59moMHDwJw/PhxmjVrRmRkJHXr1uWLL77g2rVrQNok2qVLlxISEsKcOXNo0qQJQ4cOpWTJkpw8edJyDGdnZypXrmz5wo+Pj2fTpk3UrVs3QzFDWmJx+xfPw3B2dqZKlSp88sknQFoy99Zbb7Fr1y6rdnFxcRw9epQBAwbwyiuvcPHiRf7555/7Vi4grXK3YcMGTCYTV69eTdfvLa+88grXrl1j4cKFlvkvZ86cYcKECZQoUYLTp09z7do1+vXrR6NGjYiIiCApKQmTycSnn37K4MGDqVevHkFBQdSrV49ff/2VOnXqsGfPHv78808AvvnmG1q2bEliYmKGXquMKFasmNU/Hi5cuICvry/Hjh1L17Znz57MmjXLatutuWSlS5emfv36bNu2zVLh+Oyzz8iTJw9FixZ9YBz16tVj1apVltds+PDh6aqle/bs4eWXX6ZDhw5UqFCBL7/80vJe3Ot3rF69eqxcuRKz2UxSUhLr1q176N/lXLly8cILL/Dpp59a5tsBNGzYkHnz5tGwYcO77vcov/ePQ7Vq1WjVqhXBwcEP/BxI5lElSDJFvXr16N69O++88w52dnY4Ozsza9asB1Y3XnrpJWrWrEnz5s1xc3OjVq1aD7zUPW/evISEhDBgwAAcHR2pWbPmv45z6dKlbN68GTs7O1JTU6lYsSILFiyw9DtjxgwmTZrEzZs3MZvNTJo0CS8vL7y8vPjjjz8sV2OVLFmSMWPGcOPGDQYNGoSvry9OTk54e3vz2muv8fnnn1uOGRISwujRowkNDSUpKQk/Pz/atGnDuXPn/nXct/Px8WHChAkZ2vdWPGPGjMHPz4+kpCR8fX1p2bKlVRsXFxd69OhB69atyZEjBx4eHlSrVo3Tp0/fdzigb9++jBw5kubNm5M3b957Xurt5OTEJ598wuTJk/Hz88PBwQEHBwd69uxJmzZtMJlMNGzYkObNm+Pk5GQZ/jx9+jStWrXiwIEDtGjRguzZs1OwYEE6depE7ty5GT16NB9++CFms9kyGfxBQzyPk5OTE3PmzGHs2LEsWrSIlJQU3n///bvOi6pRowYfffQRY8eOJSEhgeTkZIoUKcLy5cvJnz8/+fPnp0uXLgQEBGAymcibNy/z58+3VODup1evXkycOJHWrVuTmppK2bJlGTRokFWb9u3b079/f/z8/EhJSeGll15i586dmEwmqlSpwuzZs+nTpw+dOnWy7DNs2DA++ugj/Pz8SE5Opn79+nedVP8gPj4+zJ07l9q1a1vWNWzYkMmTJzN8+PC77tOoUSOmTp2arlr8JH344Yc0b96cdevWWQ39y9PDzmzLmqCIiIg8dd6avsIm/a5+v9ODGz1FVAkSw9q/fz/jx4+/67ZatWpZTVZ9mm3evJnFixffdZufnx/dunV7whE92/R6ihHoXolpVAkSERExmLdnrrRJvyv7vm2Tfm1FE6NFRETEkDQcJiIiYjD2Gg8DlATJHRoGz8rsEMQGpnRpndkhiA2Vc8q8S8HFtrIXevAtDiTjlASJiIgYjINulghoTpCIiIgYlJIgERERMSQNh4mIiBjM43j24PNAlSARERExJFWCREREDEZXyKdREiQiImIw/+bBukagV0FEREQMSUmQiIiIGJKSIBERETEkzQkSERExGHtdIg8oCRIREZFMsGXLFubOnUtKSgoBAQF07NjRsu348eMMGjTIshwbG0vu3Ln5/PPP2bhxI1OmTCFfvnwANGzYkA8++CBDMSgJEhERMZjMvlliZGQk06ZNIzQ0FCcnJ9q3b0+tWrUoWbIkAGXLliUsLAyAGzdu0K5dO4KDgwE4duwYgwYNwtfX95HjUBIkIiJiMLbKgeLi4oiLi0u33sXFBRcXF8vy3r17qV27Nnny5AGgWbNmhIeH06dPn3T7zp8/n5o1a1KjRg0Ajh49yt9//838+fPx9vZm+PDh5M6dO0PxamK0iIiIPBbLli2jcePG6X6WLVtm1S4qKgo3NzfLsru7O5GRken6i4+PZ926dVbJkZubG7169WLz5s0ULFiQ0aNHZzheVYJEREQMJouNbpYYEBBA69at062/vQoEYDKZrIbkzGbzXYfoNm/eTJMmTSzzfwBmz55t+f9u3brRtGnTDMerSpCIiIg8Fi4uLnh5eaX7uTMJKlCgANHR0Zbl6Oho3N3d0/X35Zdf0qJFC8tyfHw8S5cutSybzWYcHBwyHK+SIBEREXmi6taty759+4iNjeXGjRvs3LkTHx8fqzZms5lffvmFqlWrWtblyJGDRYsWceTIEQBWrlz5SJUgDYeJiIgYTGZfHebh4cEHH3xA586dSU5Opm3btlSqVInu3bsTGBhIxYoViY2NxdHRkaxZs1r2c3Bw4OOPPyY4OJjExEReeOEFJk2alOE47Mxms/lxnJA8HxoGz8rsEMQGpnRJP0Yvz49yTimZHYLYSPZCRW3S7/tLN9qk3+nP2N8aVYJEREQMRneMTqM5QSIiImJIqgSJiIgYjL2NLpF/1igJEhERMRh7jYYBGg4TERERg1ISJCIiIoakJEhEREQMSXOCREREDCazb5b4tFASJCIiYjBKgtJoOExEREQMSZUgERERg8mi+wQBqgSJiIiIQSkJEhEREUNSEiQiIiKGpDlBIiIiBqOrw9IoCRIRETEY5UBpNBwmIiIihqRKkIiIiME46BJ5QJUgERERMShVgkRERAzGXpOCAFWCRERExKCUBImIiIghaThMRETEYHSfoDSqBImIiIghqRIkIiJiMKoDpVESJCIiYjC6T1AavQoiIiJiSEqCRERExJCUBImIiIghaU6QiIiIwdjba2o0qBIkIiIiBqVKkIiIiMHoZolplASJiIgYjIOSIEDDYSIiImJQqgSJYQ1q1YS/oi6xdu+PmR2K/Es/RuxnzSeLSElOonCx4vT4IIgcOXNatfl+1xd8vn4tdnZ2OGXNSkCvvhQv7Y3JZGLNkoX8GLEfe3t7Cnh68m7gh7jkyZNJZyN3+nZfBDMXLSEpOZlSxYsRHPQhzne8v7eYzWaGT5hMqeLFCHizndW2i1FRdOr9PusWzcM1d+4nEfozx16VIECVIDGgIvldmRrQigblSmR2KPIQ4q5cYf6USfQbHsyUxcvxKFCINUsWWrU5f+YfPl00n4FjJzJ+7kJadXibaaNHAvDNju38dfJ3xs2ez8T5i/Eo5MnKBXMz41TkLmKvXGHkpBBCRo0gbPkSvAoWZPqCxXdte+r0P/To/1++/Pa7dNu27PiCd97vT3TMJVuHLM+BByZBZ8+epUKFCvj7+9OqVStee+01unbtysWLF//1QRo1akSLFi3w9/e3/HzxxRePFDjAzJkzmTlz5n3bdOrUiaZNm+Lv74+vry/t27dn7969j3zs23Xv3p3IyMjH2ufgwYM5d+6czfo3stYvVmTrD7/yza9/ZHYo8hB+/uEQxb29KejpBUAT35bs+WoXZrPZ0sbR0Ynu/Qbgmi8fAMVLe3Plciwpycl4Fn2BDt3+g6OTU9q2Ut7EROlz9bTYd/Aw5b29KerlCUA7f1+27/rK6v29Ze2mzbRu0ZymDXys1kfFXOLrPXuZO2n8E4lZnn3/ajjM3d2dsLAwy/KECROYNGkSU6dO/dcHWrBgAV5eXg8f4WPw0UcfUatWLQCOHj1Kt27dWLVqFSVLlnws/S9cuPDBjR5SREQEvXv3tln/RjZ927cA1CxROJMjkYcRGx1FvvzuluW8bm7cSLjOjYQEy5CYW4ECuBUoAKQNl6ycP5fqteuSxdGR0uXKW/a9Fh9P6KrlNH7N78mehNxTZHQ0BdzdLMsebm5cu57A9YSEdENig9/vA8C+Q4et1rvnz8fU/6/8yf3p6rA0GZoTVKtWLaZOnUqjRo2oVKkSx48f59NPP+W7775j2bJlmEwmypcvz8iRI8maNes9+wkNDeXAgQNMmDABSKva9OmT9ss9f/58smXLxp9//om3tzchISE4OTmxaNEi1q1bh6urKy4uLlSqVOmhYq9YsSLNmzdn/fr1DB48mJ9//pnx48eTmJiIq6sro0aNonDhwhw/fpwRI0aQmJhI7ty5CQkJAWDAgAEkJCRgb2/PsGHDqFKlCo0aNWL58uUUKlSIcePGsW/fPuzs7GjZsiU9evQgIiLinudzNwsWLCAqKooePXqwatUqXn/9dZYvX86BAwfYvXs3V65cISoqivbt23Pu3Dn2799Pnjx5WLRoEVmzZmXTpk0P9T6IPAtMJvNdH31t75C+oJ2YeIN5IROJjY5m4NiJVtsiz59j6qgReJevyCstW9kqXHlIJpP5rl/MetCn2NJD/3YlJyezY8cOqlSpAoCPjw87duwgNjaWdevWsWbNGsLCwsiXLx+LF/9vPLdHjx6WobB+/fo98Dg//vgjI0aMYPv27Zw/f57vv/+eo0eP8tlnn7Fx40Y++eSThxqSu12pUqU4deoUSUlJDBs2jClTprBx40a6du3K8OHDgbRkp1evXmzZsoUWLVqwbNkyNmzYQMOGDQkNDSUwMJDDh63/FbJ69WouXLjA5s2bWb9+PTt37mT37t33PJ976dGjB+7u7ixYsABXV1erbUePHmXOnDksXryY8ePH4+Pjw5YtWwD47rvvOHny5H3fB5FnVX53d65c+t88j9iYaHI65yJbtuxW7WKiIgnu1xd7eweGTZpKTmdny7ZffvqRkf36Ur/JK7z7/gf613Amm7NkGW90e483ur3Hxm3brebxREXH4JIrF9mzZ79PD5JRdnZ2Nvl51vyrSlBUVBT+/v4AJCUlUalSJfr378+ePXuoXLkykDZ8c/r0ad544w0gLVkqV66cpY+HHQ4rVaoUBf6/rF2iRAmuXr3KX3/9RYMGDcj5/6XRV199FZPJ9K/7vMXOzo5s2bLx999/c+bMGXr27GnZdu3aNWJjY4mOjubll18GoEOHDgAcPnyYvn37cvz4cRo0aMDbb79t1W9ERAStW7fGwcGB7Nmz4+fnx759+2jUqNFdzycjqlWrhrOzM87//4e9Tp06AHh6ehIXF/fA90HkWVWxeg1WLpjHhXNnKejpxa6tW6hep65VmxsJCYwJ+hCfpq/w+tsBVtv+Ovk700aPoO/g4VSu+eKTDF3uodc7AfR6J+19ir18mbbv/ofTZ89R1MuTDVs+p+FLdTI5QnneZWhO0O1uDbOkpqbSvHlzhg0bBsD169dJTU29b792dnZWk96Sk5PT9Xt7uzvbZ8mShaSkpH9zClZOnDhBiRIlMJlMeHl5Wc4tNTWVmJgYHB0drTLamzdvEhUVRfXq1dm6dSu7d+9m27Ztlns8jFEAACAASURBVIrULXcmZGaz2fIa3O18MsLR0dFqOUsW67cwI++DyLMgdx5X/tM/iOljgklJScGjYCF6Bg3i1O8nWDgthPFzF7Jz8yZioiI5tOd7Du35X7V1yMQQ1nyyCLMZ1ixZaLmqzK1AAT4cOSazTkluk9fVlVH/HUDQyDEkpyTjVagQHw0OAuCXE78zavJU1i2al8lRPj8c9Oww4DHeJ6hWrVosWbKEnj17kjdvXoKDgylSpAh9+/a95z6urq78+eefmM1mzp49y4kTJ+57jDp16vD+++/Tp08fnJyc+OKLL2jQoMFDxfnzzz+zY8cONmzYgLu7O1evXuXQoUPUqFGDzz77jC1btrBixQo8PDz4/vvvqVevHmFhYRw4cAB3d3c8PDwICAigVq1atG7d2qrv2rVrs2nTJl5++WWSkpLYsmUL77333kPFd4uDg0OGkpeMvA9GNWHTrswOQR5S1RdrU/XF2lbrnF1cGD83Lanxb98B//Yd7rrv4HGTbB6fPJr6tV+kfu30Vbry3qXvmgCNGRR0z75++nrnY43tefMsDl3ZwmNLgsqUKUOfPn0ICAjAZDJRtmxZevTocd996taty2effcarr75KsWLFqF69+n3bly1bloCAANq2bYuLiwuFChX6V7ENGzaMHDlyWIbBpk2bZhmamz59OmPHjuXmzZs4OzszcWLaJMrJkycTHBzM5MmTcXV1ZdKkSaSmptK/f39CQ0NxcHCwtL3lzTff5O+//8bf35/k5GT8/Pxo2rQpERER/yrO2zVs2JAePXqwaNGih9ovI++DiIiIEdmZMzouI8+lhsGzMjsEsYEpXVo/uJE8s8o5pWR2CGIj2QsVtUm/s3fusUm/vV95ySb92spz8diMTp06ERcXl259+/bteeuttzIhogdLTEzkzTffvOu2wMBAGjdu/IQjEhEReXK2bNnC3LlzSUlJISAggI4dO1ptnzVrFp999hkuLi4AvPHGG3Ts2JHjx48zdOhQrl+/To0aNRg1alS6+bH/1nORBK1YsSKzQ3ho2bJlu+dkcxEREVvK7GeHRUZGMm3aNEJDQ3FycqJ9+/bUqlXL6ibGx44dY+rUqVStWtVq36CgID766COqVKnCkCFDWLduneUq7oelu1CJiIjIE7V3715q165Nnjx5yJEjB82aNSM8PNyqzbFjx5g/fz5+fn6MHj2amzdvcu7cORITEy33KmzTpk26/R7Gc1EJEhERkX/PVnfijouLu+v0FBcXF8uwFqTdf9DN7X+PSXF3d+fnn3+2LF+/fp2yZcsSFBRE0aJFGTRoEHPmzKFhw4ZW+7m5uT3SszWVBImIiBiMrYbDli1bxqxZ6S+w6dOnj9WtWkwmk9Vl+rfuBXhLzpw5rZ6b+c477zBkyBB8fHzuu9/DUhIkIiIij0VAQEC6e+gBVlUggAIFCnDo0CHLcnR0NO7u/3tA8vnz59m7dy9t27YF0pKdLFmyUKBAAaKjoy3tYmJirPZ7WJoTJCIiIo+Fi4sLXl5e6X7uTILq1q3Lvn37iI2N5caNG+zcuRMfHx/L9mzZsjF58mTOnDmD2Wxm1apVNG3aFE9PT7JmzWp5dmdYWJjVfg9LlSARERF5ojw8PPjggw/o3LkzycnJtG3blkqVKtG9e3cCAwOpWLEio0ePpmfPniQnJ1OtWjW6du0KQEhICMOGDePatWuUL1+ezp07ZzgO3SxRrOhmic8n3Szx+aabJT6/bHWzxMVfH7BJv+++/Gw9nFiVIBEREYPRo8PSaE6QiIiIGJIqQSIiIgZjq/sEPWv0KoiIiIghqRIkIiJiMI9yg8HniSpBIiIiYkhKgkRERMSQNBwmIiJiMPYaDQNUCRIRERGDUiVIRETEYHSJfBq9CiIiImJIqgSJiIgYjL0ukQeUBImIiBiO7hOURsNhIiIiYkhKgkRERMSQlASJiIiIIWlOkIiIiMFoTlAaJUEiIiIG46BbRgMaDhMRERGDUiVIRETEYDQclkaVIBERETEkJUEiIiJiSBoOExERMRh7NBwGqgSJiIiIQakSJCIiYjD29qqBgCpBIiIiYlCqBImIiBiMvW6WCKgSJCIiIgalSpCIiIjBqBCURpUgERERMSQlQSIiImJIGg4TERExGD07LI0qQSIiImJIqgSJiIgYjIOdaiCgJEhERMRwNByWRqmgiIiIGJIqQSIiIgaj+wSlUSVIREREDElJkIiIiBiShsNEREQMxt5eNRBQJUhEREQMSpUgERERg7HXJfKAKkEiIiJiUKoEiZUpXVpndghiI/2XbszsEMRGVtcplNkhiI1kL1TUJv2qEpRGlSARA1ACJCKSnpIgEREReeK2bNlCixYteOWVV1i1alW67V9++SX+/v60bNmSXr16cfXqVQA2btxIvXr18Pf3x9/fn2nTpmU4Bg2HiYiIGExmPzssMjKSadOmERoaipOTE+3bt6dWrVqULFkSgGvXrhEcHMxnn32Gh4cH06dPZ+bMmQwbNoxjx44xaNAgfH19HzkOVYJERETkidq7dy+1a9cmT5485MiRg2bNmhEeHm7ZnpyczMiRI/Hw8ADA29ubCxcuAHD06FE2btyIn58fAwYMsFSIMkJJkIiIiME42NvZ5CcuLo6zZ8+m+4mLi7M6flRUFG5ubpZld3d3IiMjLcuurq40bdoUgMTERBYsWECTJk0AcHNzo1evXmzevJmCBQsyevToDL8OGg4TERGRx2LZsmXMmjUr3fo+ffrQt29fy7LJZLIakjObzXcdoouPj6d3796UKVOG1q3Trl6ePXu2ZXu3bt0syVJGKAkSERExGFvNCQoICLAkK7dzcXGxWi5QoACHDh2yLEdHR+Pu7m7VJioqinfffZfatWszZMgQIC0p+uyzz+jSpQuQljw5ODhkOF4lQSIiIgZjq/sEubi4pEt47qZu3brMnDmT2NhYsmfPzs6dOxkzZoxle2pqKu+99x7NmzenV69elvU5cuRg0aJFVK1alcqVK7Ny5UpVgkREROTZ4eHhwQcffEDnzp1JTk6mbdu2VKpUie7duxMYGMjFixf59ddfSU1NZceOHQBUqFCBsWPH8vHHHxMcHExiYiIvvPACkyZNynAcdmaz2fy4TkqefYf/PpfZIYgN6GaJzzfdMfr5VbBZG5v0e/DUWZv0W7O4l036tRVdHSYiIiKGpOEwERERg7G317PDQEmQiIiI4egBqmk0HCYiIiKGpEqQiIiIwWT2s8OeFqoEiYiIiCEpCRIRERFDUhIkIiIihqQ5QSIiIgajq8PSKAkSERExGAd7DQSBhsNERETEoFQJEhERMRhdIp9GlSARERExJFWCREREDEaPDkujSpCIiIgYkpIgERERMSQNh4mIiBiMvS6RB1QJEhEREYNSJUhERMRg7NHMaFASJCIiYji6T1AaDYeJiIiIIakSJCIiYjAqBKVRJUhEREQMSUmQiIiIGJKSIBERETEkzQkSERExmCwOqoGAkiARERHD0SXyaZQKioiIiCGpEiQiImIwumN0GlWCRERExJCUBImIiIghaThMRETEYOztNRwGqgSJiIiIQakSJCIiYjD2ukQeUCVIREREDEqVIBEREYPRzRLTKAkSERExGCVBaTQcJiIiIoakJEhEREQMSUmQiIiIGJLmBImIiBiMg26WCCgJEhERMRzH1GQb9ZzNRv3ahobDRERExJCUBImIiIghKQkSERERQ9KcIHnu/BixnzWfLCIlOYnCxYrT44MgcuTMadXm+11f8Pn6tdjZ2eGUNSsBvfpSvLQ3JpOJNUsW8mPEfuzt7Sng6cm7gR/ikidPJp2NZMSgVk34K+oSa/f+mNmhyEPY98tvLNyyg+SUFIoXKsB/33qdnNnTzzEJ/XYvm7+PADs7PPPlZcBbbXDN5cyIxas4F3PJ0u7ipVgqlyzOuB6dn+RpyDNElSB5rsRducL8KZPoNzyYKYuX41GgEGuWLLRqc/7MP3y6aD4Dx05k/NyFtOrwNtNGjwTgmx3b+evk74ybPZ+J8xfjUciTlQvmZsapSAYUye/K1IBWNChXIrNDkYd0Jf4aE1dtYPQ7HVkxrD+F8uVlwZbwdO1O/HOOtV99x6wPerJ0cD883fOzZOsXAIx+tyOLBwayeGAgQe1b45w9O/3atXzSpyL/0pYtW2jRogWvvPIKq1atSrf9+PHjtGnThmbNmjF06FBSUlIAOH/+PB07duTVV1+lZ8+eXL9+PcMxKAm6w7Vr1xg1ahS+vr74+/vTqVMnfvnlF5sft127dvj7+9OwYUNefPFF/P398ff358SJEwwdOpSjR4/aPIbnwc8/HKK4tzcFPb0AaOLbkj1f7cJsNlvaODo60b3fAFzz5QOgeGlvrlyOJSU5Gc+iL9Ch239wdHJK21bKm5ioyCd/IpIhrV+syNYffuWbX//I7FDkIR387SRlinjh5Z4fgJb1avPloZ+sPrsA3kU8WTV8AM7Zs3EzOZmYK1dxyZnDqk1ySgrjV26gTxtf3F1VxX0aRUZGMm3aND799FM2bdrE2rVr+eMP689tUFAQI0aMYMeOHZjNZtatWwfAqFGj6NChA+Hh4VSoUIE5c+ZkOA4Nh93GZDLRvXt3atWqxaZNm8iSJQv79++ne/fubN26FVdXV5sde/369QCEhoZy4MABJkyYYNk2duxYmx33eRMbHUW+/O6W5bxubtxIuM6NhATLkJhbgQK4FSgAgNlsZuX8uVSvXZcsjo6ULlfesu+1+HhCVy2n8Wt+T/YkJMOmb/sWgJolCmdyJPKwoq5cxc01t2XZLY8L1xNvkpB4M92QWBYHB777+Rcmrw7FKUsW3mnR1Gr7tn2HyJc7F/Url0eerLi4OOLi4tKtd3FxwcXFxbK8d+9eateuTZ7/n2rQrFkzwsPD6dOnDwDnzp0jMTGRKlWqANCmTRtmzJhBu3btOHjwILNnz7asf/vttwkKCspQvEqCbhMREcGFCxcIDAzE3j6tSFa7dm3Gjx+PyWRi2LBhnDx5kpiYGLy9vZk6dSopKSl8+OGHxMTEANC7d28aN27M6dOnCQ4O5sqVK2TLlo3hw4dTrly5DMXVqVMnyy/GvHnzcHR05OzZszRq1IgcOXLw5ZdfArBgwQLy58/Pt99+y4wZM0hJScHLy4sxY8bYNIF7mphMZrjLPcDsHdIXPRMTbzAvZCKx0dEMHDvRalvk+XNMHTUC7/IVeaVlK1uFKyL/z2w2Y3eXD++tv8V3ql+pPPUrlefzvQcImruEVcMHWNqu3/09/du3sWm8cnfLli1j1qxZ6db36dOHvn37WpajoqJwc3OzLLu7u/Pzzz/fc7ubmxuRkZFcvnwZZ2dnsmTJYrU+o5QE3ebXX3+lTJky6T50DRo04ODBgzg6OrJ27VpMJhMBAQF88803JCQk4OnpyYIFCzh+/DibN2+mcePGDBw4kBEjRlCuXDn++OMPevfuzY4dOx45xiNHjrB161by5MlD3bp1GThwIKGhoQwePJitW7fi5+fHlClTWL58Oblz52bNmjWEhIQYppqU392dP387blmOjYkmp3MusmXLbtUuJiqSkBFDKVSkKMMmTcUpa1bLtl9++pGZ48bg2+5NfNu9+cRiFzGaJVu/YM+xtM9rQmIixQsWsGyLuRpHrhzZyZ7VyWqfs9ExxMZdo1KJFwBoXrsGU9duIv7GDXLnzMnJM+dJNZmoUrLYEzsP+Z+AgABat26dbv3tVSBIG3m5/Un2ZrPZavle2+9sB6RbfhhKgm5jb29P1tu+DG9Xs2ZN8uTJw6pVqzh16hR///03CQkJVK1alalTpxIZGUnDhg3p3bs3169f59ixYwwePNiyf0JCApcvX37kikzp0qUpWLAgAK6urtSpUweAQoUKERcXx5EjR7hw4QKdO6ddDWEymcidO/c9+3veVKxeg5UL5nHh3FkKenqxa+sWqtepa9XmRkICY4I+xKfpK7z+doDVtr9O/s600SPoO3g4lWu++CRDFzGcd15ryjuvpQ1lXY6/xjsTpnM2KgYv9/xs/j6Clyqmr57HxsUzeukaFg0MJI9zTr489BPFCnqQ+/+Hu3/64xRVS5V4pC9Gybg7h73upUCBAhw6dMiyHB0djbu7u9X26Ohoy3JMTAzu7u7kzZuX+Ph4UlNTcXBwSLffw1ISdJsKFSrw6aefpss0p06dSqVKlZg5cyadO3emTZs2XL58GbPZzAsvvMD27dv57rvv+Prrr1myZAnr16/HycmJsLAwSx8XL160jH0+CkdHR6tlBwcHq+XU1FSqVavGvHnzALh58+YjzZx/1uTO48p/+gcxfUwwKSkpeBQsRM+gQZz6/QQLp4Uwfu5Cdm7eRExUJIf2fM+hPd9b9h0yMYQ1nyzCbIY1SxZaripzK1CAD0eOyaxTEjEE11zODOzwOiOXrCI5NZVC+fMy5O03APjtn7NMXh3K4oGBVCpRjE6vvEy/mQtxsLcnf+5cfNS9k6Wfc9GXKJDPGMP/z7K6desyc+ZMYmNjyZ49Ozt37mTMmP/9nfX09CRr1qwcPnyY6tWrExYWho+PD46OjtSoUYNt27bh5+fHpk2b8PHxyXAcSoJuU6NGDfLly8esWbPo1asXDg4OfPfdd4SGhnL16lWaN2/O66+/zpkzZ4iIiKBOnTqsXLmSM2fOMHjwYHx8fHj55ZctyVFYWBj+/v7s2bOHESNGWObu2FLlypUZNmwYf/31F8WKFWPOnDlERkZaTbR+3lV9sTZVX6xttc7ZxYXxc9OSGv/2HfBv3+Gu+w4eN8nm8YntTdi0K7NDkAyoXb4MtcuXSbe+TBEvFg8MtCz716+Nf/3a6doB9HvD32bxyePj4eHBBx98QOfOnUlOTqZt27ZUqlSJ7t27ExgYSMWKFQkJCWHYsGFcu3aN8uXLW0Y4Ro4cyaBBg5g7dy4FCxZk6tSpGY5DSdBt7OzsmDNnDuPHj8fX15csWbLg6urKggULcHBwYMCAAWzduhVHR0eqVavG2bNn6d69Ox9++CF+fn44ODgQFBSEi4sLkydPJjg4mEWLFuHo6Mi0adOeSHnWzc2NcePG0a9fP0wmEx4eHkyePNnmxxUREXkYfn5++PlZX327cOH/7utWpkwZNmzYkG4/T09PVqxY8VhisDPfeRMGMbTDf5/L7BDEBvov3ZjZIYgNra5TKLNDEBsp2Mw2V7nFx8fbpN9cuXLZpF9bUSXoCVq6dCkbN6b/MnJ3d7fKfkVERMT2lAQ9QV26dKFLly6ZHYaIiIigJEhERMRwsqbctFHPz9ZwmJ4dJiIiIoakSpCIiIjBmE2mzA7hqaBKkIiIiBiSkiARERExJCVBIiIiYkiaEyQiImI0Zs0JAiVBIiIihmM26WERoOEwERERMShVgkRERIxGw2GAKkEiIiJiUKoEiYiIGIxulphGlSARERExJCVBIiIiYkgaDhMRETEaTYwGVAkSERERg1IlSERExGB0s8Q0SoJEREQMxpyaktkhPBU0HCYiIiKGpCRIREREDElJkIiIiBiS5gSJiIgYjVkTo0GVIBERETEoVYJEREQMxqxKEKAkSERExHh0x2hAw2EiIiJiUKoEiYiIGIw5NTWzQ3gqqBIkIiIihqQkSERERAxJw2EiIiJGo6vDAFWCRERExKBUCRIRETEY3ScojSpBIiIiYkiqBImIiBiM2aRL5EGVIBERETEoJUEiIiJiSBoOExERMRqTnh0GqgSJiIiIQakSJCIiYjBmPUUeUCVIREREDEqVIBEREaMx6WaJoCRIRETEcHSfoDRKgkREROSpcP78eYKCgrh06RLFihUjJCSEnDlzWrWJiopi8ODBxMTEYG9vz3//+1/q1KlDcnIytWrVonDhwpa2oaGhODg43PN4mhMkIiIiT4VRo0bRoUMHwsPDqVChAnPmzEnXZtKkSTRq1IiwsDCmTJnCgAEDSE1N5cSJE1StWpWwsDDLz/0SIFASJCIiIk+B5ORkDh48SLNmzQBo06YN4eHh6do1bdoUX19fAIoWLcrNmzdJSEjg6NGjxMbG0qZNG9544w0OHDjwwGNqOExERMRobPQU+bi4OOLi4tKtd3FxwcXF5b77Xr58GWdnZ7JkSUtN3NzciIyMTNfuVpIEsHjxYsqWLUuuXLmws7OjcePG/Oc//+HkyZN0796dLVu2kDdv3nseU0mQiIiIwdjqPkHLli1j1qxZ6db36dOHvn37Wpa3b9/O+PHjrdoULVoUOzs7q3V3Lt9u6dKlrF27lpUrVwLQvn17y7Zy5cpRqVIlfvjhB5o0aXLPPpQEiYiIyGMREBBA69at062/swrUvHlzmjdvbrXu1sTm1NRUHBwciI6Oxt3d/a7HmTRpEt988w2rVq2iQIECAGzatIlq1apRpEgRAMxmM46OjveNV0mQiIiIwZhTbVMJ+jfDXvfi6OhIjRo12LZtG35+fmzatAkfH5907ZYuXUpERASrV6+2OtaJEyf46aefCA4O5tSpUxw/fpzq1avf95h2ZrONBgblmXT473OZHYLYQP+lGzM7BLGh1XUKZXYIYiMFm7WxSb+XDn5nk37z1az/SPufO3eOQYMGcenSJQoWLMjUqVPJnTs3q1evJioqisDAQF588UWcnZ2tEqAFCxaQM2dOhgwZwqlTp7Czs2Po0KHUrl37vsdTEiRWlAQ9n5QEPd+UBD2/bJYEHfjGJv3me7GBTfq1FQ2HiZVyTimZHYLYgL4kn29v7Tuf2SGIjexu9uA2knG6T5CIiIgYkipBIiIiBmM22WZi9LNGlSARERExJFWCREREjEbXRAGqBImIiIhBqRIkIiJiMGZTamaH8FRQJUhEREQMSUmQiIiIGJKGw0RERIxGl8gDqgSJiIiIQakSJCIiYjB6bGgaJUEiIiIGo6vD0mg4TERERAxJlSARERGj0XAYoEqQiIiIGJSSIBERETEkDYeJiIgYjFn3CQJUCRIRERGDUiVIRETEaMyqBIEqQSIiImJQqgSJiIgYjDlVlSBQJUhEREQMSpUgERERo9GcIECVIBERETEoJUEiIiJiSBoOExERMRiznh0GqBIkIiIiBqVKkIiIiMGYU1MzO4SngpIgERERo9FwGKDhMBERETEoJUEiIiJiSEqCRERExJA0J0hERMRgzLpjNKAkSERExHg0MRrQcJiIiIgYlCpBIiIiBmNOTcnsEJ4KqgSJiIiIIakSJCIiYjB6dlgaVYJERETEkJQEiYiIiCFpOExERMRoTBoOA1WCRERExKBUCRIRETEYsyk1s0N4KqgSJCIiIoakSpCIiIjRPKXPDjt//jxBQUFcunSJYsWKERISQs6cOa3anDt3Dl9fX4oUKQJA/vz5Wbx4MUlJSQwdOpRjx46RLVs2QkJCKFGixH2Pp0qQiIiIwZjNZpv8PKpRo0bRoUMHwsPDqVChAnPmzEnX5tixY/j5+REWFkZYWBiLFy8GYMWKFWTPnp3t27czZMgQBg8e/MDjKQkSERGRTJecnMzBgwdp1qwZAG3atCE8PDxdu6NHj/L777/j7+9P586dOXHiBAC7d++mZcuWANSsWZPY2FjOnz9/32NqOExEREQei7i4OOLi4tKtd3FxwcXF5b77Xr58GWdnZ7JkSUtN3NzciIyMTNcua9astGzZkvbt2/Pdd9/Ru3dvtm3bRlRUFG5ubpZ2bm5uXLx4kUKFCt3zmEqCRERE5LFYtmwZs2bNSre+T58+9O3b17K8fft2xo8fb9WmaNGi2NnZWa27cxmw6qdBgwZMmTKFU6dOYTabrdqbzWbs7e8/4KUkSERExGhsdLPEgIAAWrdunW79nVWg5s2b07x5c6t1ycnJ1KpVi9TUVBwcHIiOjsbd3T1dXytWrMDX1xdXV1cgLdnJkiULHh4eREVFWSZMx8TE3HX/2ykJEhERMRhb3Sfo3wx73YujoyM1atRg27Zt+Pn5sWnTJnx8fNK1O3jwIImJiXTv3p0DBw5gMpkoXrw4DRo0ICwsjBo1anDo0CGyZs1636Ew0MRoEREReUqMHDmSdevW0aJFCw4dOkS/fv0AWL16NdOnTwdg6NCh7N27F19fXyZOnMiUKVOwt7enU6dOJCUl8dprrzF27FgmTZr0wOPZmR/HNW3y3Lhx/nRmhyA2cOXo4cwOQWzorX33vwJGnl27g/vYpN9Ty2bYpN/iAYE26ddWVAkSERERQ9KcIHkufbsvgpmLlpCUnEyp4sUIDvoQ5zvuOnqL2Wxm+ITJlCpejIA321ltuxgVRafe77Nu0Txcc+d+EqHLA+z75TcWbtlBckoKxQsV4L9vvU7O7NnStQv9di+bv48AOzs88+VlwFttcM3lzIjFqzgXc8nS7uKlWCqXLM64Hp2f5GnIIxjUqgl/RV1i7d4fMzsUecYpCXpKnT17lldffdXqlt8mk4kbN26QM2dOYmJigLTbhQMsXbqUwMBALl68SI4cOQC4du0ahQsXJiQkxNLOCGKvXGHkpBCWzvyYol6efDx/EdMXLGboB+nLtKdO/8P46TM5evw3ShUvZrVty44vmLt0OdG3fWFK5roSf42JqzYwq997eLnnZ37YdhZsCeeDN1pZtTvxzznWfvUdiwe+j3P2bMzZtI0lW7+gf/vWjH63o6Xdb6fPMHLJp/Rr1/JJn4pkQJH8rvR7rQFlPT34K0qfS3l0SoKeYu7u7oSFhd1128yZMwHr+yUAfPTRR9SqVQtIS5oCAwP55JNPCAoKsm2wT5F9Bw9T3tubol6eALTz9+XNbu8xpF/fdPecWLtpM61bNKfAHZdRRsVc4us9e5k7aTz+nd95YrHL/R387SRlinjh5Z6W1LesV5tuE6fTr52/1XvrXcSTVcMHkMXBgZvJycRcuUrBfHmt+kpOSWH8yg30aeOLu2ueJ3oekjGtX6zI1h9+JepqfGaH8ux7Sp8d9qQpCXqOJSQkcPny0sM8LAAAGXtJREFU5f9r796joq7zP46/RhQkULEEFC+llD/Oetl0MfC4mqVt4i3Un+mWoGJqPxVT8fLTtdo0NS/tpmJqXlePkZcVsi1qF2+tZrps+vMaW3JcVBRwQRDBuMz8/mCdZBHdFYYvM9/n45w5Z+Yzw8wrCX3z/ly+6tixo9FRalRGVpaa+v14aqi/r6/ybxboZkFBhSmx2a+VLTo8klx+4bBfk0f0m3lvOj4s/iOZ13Pl2/jHaUlfn4a6eesHFdz6ocKUWF03N/355Bktjdst97p1FdX3uXLPf3YkWY80aqDuP21XI9lRdcs/+1KS1CWwpcFJnJ/NShEkUQTVapmZmXrhhRfsjwcMGKBXXnnlnl8zd+5ceXp6Kjs7W40aNVLfvn01atQoByetXaxW211PGXW7z8mhqP1sNpssqvi9rexU2O4d26l7x3b6w1fHNGP1Rm17fbr9tTsPHFLM8MEOzQugdqMIqsXuNR1WmdvTYd98840mT56s5557Tu7u7g5KWHu8v/F3OvDVEUnSzYICPdH6x/U9mVnX1LBBA3l6ehoVD1Ww8dM/6fDpc5Kkglu31KZZU/tz13Lz1OAhT3l6lP9//FLWNWXn5atj4GOSpLDQYP1me4JuFBaqkZeXvruYrlKrVU8+Xn4dGGAadIIkUQS5rM6dOysiIkIxMTGKj4+3X5DOVU2IGqkJUSMlSdk5OfrvMeP190uX9WiL5tr1yR/Us1tXgxPiQUX1e05R/cqmsnJu5CvqneW6lHlNLfyaaM+ho+rW4ScVviY774bmbf5I62dNlo+3l5KST6h1M381+ud06InvU9XpicC7dgwBmAfzAy5s9OjRunnzprZv3250lBr1cOPGemvmdM14c74GjRyj71IvKOZ/xkmSzqT8TS++8qrBCfGgGjfw1qyXhujNjdsUueA3Sr1yVRPC+0qSvk27pDGLyw6A6xjYWhG/eEZTVq7TmMUrtO+b/9PbYyPs73M56x9q+khjQ/4bgNrAZrM55OZsXLs9YHLu7u6aMmWKFi5cqIEDB6pBgwZGR6ox3UOfUvfQpyqMt/uvttqxfk2F8fn/W/nuuRP7/1it2VA1oe2CFNouqMJ4UKsW2jDrx2MQXugeqhe6h971Paa8+MJdx+Ec3knYa3QEuAgum4FyuGyGa+KyGa6Ny2a4LkddNuP7dUsd8r6Pj3Wu41joBAEAYDacEySJNUEAAMCk6AQBAGAyHJZYhiIIAACzoQiSxHQYAAAwKYogAABgShRBAADAlFgTBACAydjYIi+JIggAANOxlZYaHaFWYDoMAACYEp0gAADMhitmSaITBAAATIpOEAAAJsO108vQCQIAAKZEEQQAAEyJ6TAAAMyGc4Ik0QkCAAAmRScIAACT4bDEMnSCAACAKdEJAgDAZNgiX4YiCAAAs6EIksR0GAAAMCmKIAAAYEoUQQAAwJRYEwQAgMnYSkuMjlArUAQBAGA2LIyWxHQYAAAwKTpBAACYjI1rh0miEwQAAEyKIggAAJgSRRAAADAl1gQBAGA2VnaHSRRBAACYjs1aanSEWoHpMAAAYEp0ggAAMBkbhyVKoggCAAC1RHp6umbMmKF//OMfat26tZYtWyYvL69yr3n11Vd15coVSZLVatXf/vY37dq1S0FBQQoJCVHLli3tr929e7fc3Nwq/TyKIAAAzKaWHpb41ltv6aWXXlK/fv20atUqvf/++5oxY0a516xZs8Z+f/ny5XryySfVoUMHnT59Wp06ddKGDRv+7c9jTRAAADBccXGx/vKXv+j555+XJA0ePFiff/55pa9PTU1VQkKCZs2aJUk6deqUsrOzNXjwYL344os6duzYfT+TThAAAKgWeXl5ysvLqzDesGFDNWzY8J5fm5OTI29vb9WtW1aa+Pr6KiMjo9LXv//++xozZoy8vb0lSRaLRb169dL48eP13XffaezYsfrkk0/08MMPV/oeFEEAAJiMrdQxW+R/97vfKTY2tsL4pEmTFB0dbX+cmJioRYsWlXvNo48+KovFUm7sXx/flpubq8OHD2vBggX2seHDh9vv/+QnP1HHjh31zTffqHfv3pXmpQgCAADVYuTIkRo0aFCF8X/tAoWFhSksLKzcWHFxsUJCQlRaWio3NzdlZWXJz8/vrp9z8OBB9ejRQx4eHvaxhIQEde7cWa1atZJUtgOuXr1698xLEQQAgNlYHbMw+t+Z9qpMvXr1FBwcrM8++0wDBgxQQkKCevTocdfXnjhxQsHBweXGUlJSdOLECf36179Wamqqzp07p5/97Gf3/EwWRgMAYDI2m80ht6p68803tWPHDvXt21fJycmaMmWKJCkuLk7Lly+3v+7ixYvy9/cv97UTJ05Udna2+vfvr9dee02LFy+2rxeqjMXGiUm4Q2H6342OAAe4fuqvRkeAA/3ySLrREeAgB349ySHve2L2GIe875OL/v3t6bUB02EAAJgN/Q9JTIcBAACToggCAACmRBEEAABMiTVBAACYjM3qmMMSnQ1FEAAAJmNz0DlBzobpMAAAYEp0ggAAMBu2yEuiEwQAAEyKIggAAJgS02EoxzPgUaMjwAH4vrq2A88bnQDOht1hZegEAQAAU6ITBACAybBFvgydIAAAYEp0ggAAMBu2yEuiCAIAwHxsTIdJTIcBAACToggCAACmRBEEAABMiTVBAACYjK2UNUESnSAAAGBSdIIAAC4hPz9f3t7eRsdwCjZ2h0miEwRIkoqKirR69WrNnDlT+fn5io2NVVFRkdGxUA1yc3M1d+5cRUZG6vr165o9e7Zyc3ONjoUHlJ2drXfffVfr169XSUmJJMlqtWrbtm36xS9+YXA6J2KzOebmZCiCAEnz5s1TYWGhzp49Kzc3N6WlpWnOnDlGx0I1eP3119WhQwddv35dDz30kPz8/DRjxgyjY+EBTZ8+XRcuXNCBAwe0bt06ff/99woPD9fGjRs1e/Zso+PByTAdBkg6c+aM4uPj9eWXX8rT01OLFy/WgAEDjI6FanDp0iUNGzZMcXFxcnd319SpUzVw4ECjY+EBpaWlKSkpSfn5+Ro+fLg+/PBDRUREaNSoUXJ3dzc6ntOwlXIVeYkiCJAkWSwWFRUVyWKxSJJycnLs9+Hc3NzcdOPGDfv388KFC6pThya4s7q95sfb21vXr1/XypUr1alTJ4NTwVlRBAGSIiMjNXr0aGVlZWnBggVKSkrSxIkTjY6FajB58mRFREToypUrmjBhgk6cOKGFCxcaHQsP6M5fTpo0aUIBhCqhCAIkhYeHq3379jp69KhKS0u1evVqBQUFGR0L1aB79+5q166dTp48qdLSUs2bN09NmjQxOhYe0M2bN5WcnCyr1arCwkIlJyfLdseC3C5duhiYzok44SJmR7DYbPxJAEVFRTp06JDy8vLKjYeHhxuUCNUlOztbn376aYUdYZMmTTIoEaoiIiKi0ucsFou2bNlSg2mc19FX+jnkfUPWf+qQ93UUOkGApLFjx8pms6l58+blximCnN/YsWPVtm3bCt9bOKfY2Fg1atTI6BhOz2blnCCJIgiQVLYQes+ePUbHgIMsWrTI6AioJqNGjVJ8fLzRMeAi2CIBSAoNDdVXX30lK78duZzevXtr586dunjxotLT0+03OCdWcFQTm9UxNydDJwiQFBAQoKioKPvOE5vNJovFonPnzhmcDFVVUFCghQsXqnHjxvYxi8WivXv3GpgKD+ratWuKjY2t9HnWeuE/QREESNqxY4f27dungIAAo6Ogmu3fv19HjhxR/fr1jY4CoJahCAIk+fr6ysfHx+gYcIDmzZsrNzeXIshF+Pr60u2pBjYrJ0ZLFEGAJMnHx0f9+/dX586dVa9ePfs4C2qdX3Fxsfr166cnnnii3PeWrdTO6ebNm0ZHgAuhCAIk9ezZUz179jQ6Bhzg1VdfNToCqpGHh4f9/saNGxUVFWVgGufFAvMyFEEwtaysLPn6+iokJMToKKhmZ86cUbt27bgGnIupW/fHf7Y++eQTiiBUCUUQTG3u3Llau3atRowYIYvFUu63I3YQObePPvpI8+fP14oVKyo8x8nCzuvOn1G6GVVg5c9OogiCya1du1aStHv37goLoy9dumREJFSTyMhISdLWrVsNToLqdGdnjy7fg2NhdBmKIJjalStXZLPZNG7cOK1bt87+m2VpaanGjh2rzz//3OCEeFAzZ87kZGEX9N1336lXr16SpIyMDPv922d70b3Ff4IiCKa2YsUKHT16VJmZmXr55Zft43Xr1mWhtJNjqsQ1ffHFF0ZHgAvhKvKApA8++EDjxo2763P79+/XM888U8OJUFUhISF69tlnK32e4w9gZodfetoh79vtw4MOeV9HoRMESJUWQFJZt4giyPk89NBDeuqpp4yOAdROTnidL0egCALug2apc/Lx8dGgQYOMjgHUSvy9VoaryAP3wQ4U53Tn6dAAnMt7772nlStX3vW5oqIizZgxQ2FhYRo0aJDOnz8vqaywW7x4sfr06aO+ffvqr3/9630/hyIIgEvasWPHfV8zfvz4GkgC1EJWm2NuVXTjxg3NmTNHmzZtqvQ1W7dulaenpxITEzVnzhzNnj1bUtmi+fPnz+uzzz7TqlWrNHv2bJWUlNzz8yiCAJhWRkaG0REA3GHv3r167LHHNHr06Epfc+DAAQ0cOFCS1KVLF2VnZys9PV0HDx5U3759VadOHbVu3VrNmjXT8ePH7/l5rAkC7oO5c9fFVCdQvfLy8pSXl1dhvGHDhmrYsOF9vz48PFySKp0Kk6TMzEz5+vraH/v6+urq1avKzMyUn59fhfF7oQgCJJWUlOjQoUO6fv16ufHw8HBt377doFQA4Bg/33HYIe+7cuVKxcbGVhifNGmSoqOj7Y8TExMrHFPRpk0bbd68+b6fcftgzDsf16lTR1ar9a7j90IRBEiKiYlRenq6AgMDy/0QhYeHl7tqNQCgciNHjrzrrsx/7QKFhYUpLCzsgT7D399fmZmZatWqlSTp2rVr8vPzU9OmTZWZmWl/3e3xe6EIAiSlpKRwiQwTYqoTqF7/7rRXVTz99NP6+OOPFRwcrOTkZHl4eCggIEA9evTQ73//e/Xv31+XLl3ShQsX1KFDh3u+F0UQICkwMLDCfDJcS25urho1alRu7Pb6AwC1W1xcnDIzM/Xaa68pIiJCb7zxhvr16yd3d3ctWbJEktSnTx+dPHnSvmh6wYIFql+//j3fl8tmAJLGjBmj48ePq23btnJ3d7ePb9myxcBUqA7nzp3T1KlTdevWLW3fvl0jRozQe++9p3bt2hkdDYDBKIIASceOHbvrOJddcH4vv/yy5s2bp5iYGCUkJOjw4cP67W9/q127dhkdDYDBOCcIUFmxU1hYqP379+tPf/qT8vLyKIBcRGFhoQIDA+2Pu3XrpqKiIgMTAagtKIIASevWrVNsbKyaNWumFi1aaM2aNVq9erXRsVANfHx89O2339p3/e3Zs6fC2iAA5sR0GCBpwIAB2rlzp30RXWFhoQYPHqzExESDk6Gq0tLSNGvWLJ06dUoeHh567LHHtHTpUrVp08boaAAMxu4wQGVbpe/cReDh4aG6dfnxcAWtWrVSXFycCgoKZLVaJUne3t4GpwJQGzAdBkgKDQ1VdHS09u3bp3379mnKlCkKCQkxOhaqwf79+7V06VLZbDYNHTpUvXr10u7du42OBaAWYDoMUFknKC4uTl9//bVsNptCQ0M1bNgwukEuYMiQIVqwYIFOnTql5ORkvfHGG4qIiKAQAsB0GMwtKytLvr6+unLlinr27KmePXvan8vMzFRAQIBx4VBtgoKCtHLlSg0cOFBeXl4qLi42OhKAWoAiCKY2d+5crV27ViNGjLDvHrrdHLVYLNq7d6+R8VANmjRpovnz5+v06dNaunSp3nnnHYpbAJKYDgPg4vLz85WUlKROnTrp0Ucf1bZt2xQeHi4vLy+jowEwGAujAUknT57Upk2bVFRUpKioKIWGhurLL780Ohaqgbu7u7y8vHT8+HElJCSofv36Wr9+vdGxANQCTIcBkt5++21FR0friy++kIeHh3bv3q3o6Gj16NHD6GioomnTpik3N1dpaWkKDg7W0aNH1blzZ6NjAagF6AQBkqxWq7p3764DBw7o+eefV0BAgEpLS42OhWqQkpKiLVu26LnnntMrr7yiuLg4Xb582ehYAGoBiiBAkqenpzZu3KijR4/qmWee0ZYtW1gz4iIeeeQRWSwWtW7dWikpKWrZsiW7wwBIoggCJEnLli1TQUGBVqxYoUaNGikjI0Pvvvuu0bFQDZ544gnNnz9fISEh2rx5sz744AOxHwSAxJogwK6wsFCdO3fWxYsXlZmZyUGJLiA3N1dTp05VamqqHn/8cUVHR+vQoUMUuAAk0QkCJEnTp09Xy5YtJUn+/v7q0qWLZs6caXAqVMXZs2fVr18/nT59WsHBwZLKdgEmJSXZryEGwNw4JwiQNHDgQO3Zs6fc2KBBgxQfH29QIlTVyJEjNWHChArXgPvzn/+sDRs2aPPmzcYEA1Br0AkCJNWvX18HDx60P/7qq6/k6elpYCJUVV5e3l0vgtu9e3fl5OQYkAhAbcOiB0DSW2+9pRkzZmjmzJmyWCxq2rSplixZYnQsVEFJSYmsVqvq1Cn/u57VamV3GABJTIcB5eTk5KhevXry9vY2OgqqaN68efLx8dHkyZPLjcfGxiotLY0iFwBFECBJly9f1ty5c3X58mVt27ZNMTExWrhwoVq0aGF0NDyg/Px8jRs3TlevXlVQUJA8PDx09uxZPfzww1q9erV8fHyMjgjAYBRBgKQxY8Zo9OjRWrZsmeLj47Vz5059/PHH2rZtm9HRUAU2m01ff/21zp07pzp16qh9+/b2nWIAwMJoQGXTYD//+c8lSRaLRS+++KLy8/MNToWqslgs6tq1q6KiojRq1CgKIADlUAQBKtsddvXqVVksFklScnKy3N3dDU4FAHAkpsMAlR2i9/rrrystLU2tWrVSbm6uli9frp/+9KdGRwMAOAhFEPBPxcXFunDhgkpLS9WmTRs6QQDg4jgnCKZ3/vx57dq1S6mpqfLw8NDjjz+uoUOHqlmzZkZHAwA4EGuCYGpHjhzRSy+9pFu3bunpp59W165dlZ2drSFDhujYsWNGxwMAOBDTYTC1X/7yl/rVr36l9u3blxs/efKk3nnnHX344YcGJQMAOBqdIJhafn5+hQJIkjp27KjCwkIDEgEAagpFEEytbl2WxQGAWfEvAEzt5s2bSk5O1t1mhQsKCgxIBACoKRRBMDV/f38tX778rs/5+fnVcBoAQE1iYTRwH9u3b9ewYcOMjgEAqGasCQLu46OPPjI6AgDAASiCgPugWQoArokiCLiP2xdVBQC4FoogAABgShRBAADAlCiCgPto0KCB0REAAA7AFnmYWmxs7D2fnzRpUg0lAQDUNDpBgMoumPrHP/5RderUkbu7uw4ePKjvv//e6FgAAAeiEwRIGj58uDZt2iRPT09J0g8//KDIyEht377d4GQAAEehEwRIysnJKbcVvri4WNevXzcwEQDA0bh2GCBp6NChGjJkiHr06CGbzab9+/crMjLS6FgAAAdiOgz4p9OnT+vYsWOyWCzq2rWrgoKCjI4EAHAgiiBAUklJiQ4dOlRhCiw8PNygRAAAR2M6DJAUExOj9PR0BQYGllsbRBEEAK6LIgiQlJKSosTERK4TBgAmwu4wQFJgYKCysrKMjgEAqEF0ggBJt27dUp8+fdS2bVu5u7vbx7ds2WJgKgCAI1EEAZLGjx9vdAQAQA2jCAIk1gIBgAlRBAGSVqxYYb9fUlKilJQUBQcHq0uXLgamAgA4EkUQIGnr1q3lHl+8eFGLFi0yKA0AoCawOwy4i5YtWyo1NdXoGAAAB6ITBEiaPXt2ucfnz59X27ZtDUoDAKgJXDYDkBQfH2+/b7FY1LhxY3Xt2rXcdnkAgGuhCIKpJSUlqXfv3kbHAAAYgDVBMLVVq1bZ70+bNs3AJACAmkYRBFO7sxHKQmgAMBeKIJjanYckcmAiAJgLu8NgasXFxbpy5YqsVqv9/p3doYCAAAPTAQAciYXRMLVnn31WFotFd/sxsFgs2rt3rwGpAAA1gSIIAACYEmuCAElFRUVas2aNZs2apfz8fMXGxqqoqMjoWAAAB6IIAiTNmzdPBQUFOnPmjNzc3JSWlqY5c+YYHQsA4EAUQYCkM2fOaNq0aapbt648PT21ePFiffvtt0bHAgA4EEUQoLJF0EVFRfZt8jk5OWyZBwAXxxZ5QFJkZKRGjx6trKwsLViwQElJSZo4caLRsQAADsTuMEBSdna2srOzdfToUZWWluqpp55SUFCQ0bEAAA5EEQRICgsLU2JiotExAAA1iOkwQFJQUJASEhLUsWNH1a9f3z7OidEA4LroBAG6+8nRnBgNAK6NThBMLSMjQ0uWLJGXl5c6deqk6dOnq2HDhkbHAgDUALbIw9TmzJkjPz8/xcTEqLi4WIsWLTI6EgCghtAJgqllZGRow4YNkqRu3bopPDzc4EQAgJpCJwimVq9evXL373wMAHBtFEHAHTglGgDMg91hMLX27dvL39/f/jgjI0P+/v6y2WzsDgMAF0cRBFO7fPnyPZ9v3rx5DSUBANQ0iiAAAGBKrAkCAACmRBEEAABMiSIIAACYEkUQAAAwJYogAABgSv8P+IIAWG+IVt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文本占位符 2"/>
          <p:cNvSpPr txBox="1">
            <a:spLocks/>
          </p:cNvSpPr>
          <p:nvPr/>
        </p:nvSpPr>
        <p:spPr>
          <a:xfrm>
            <a:off x="815905" y="1467548"/>
            <a:ext cx="7120268" cy="12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400" dirty="0">
                <a:latin typeface="+mn-lt"/>
                <a:ea typeface="Barlow Light"/>
                <a:cs typeface="Barlow Light"/>
                <a:sym typeface="Barlow Light"/>
              </a:rPr>
              <a:t>Non-linear Q-Leaning Function Approximation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dirty="0">
                <a:latin typeface="+mn-lt"/>
                <a:ea typeface="Barlow Light"/>
                <a:cs typeface="Barlow Light"/>
                <a:sym typeface="Barlow Light"/>
              </a:rPr>
              <a:t>State Feature: [taxi row, taxi column, pass location, destination ] for 6 actions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dirty="0">
                <a:latin typeface="+mn-lt"/>
                <a:ea typeface="Barlow Light"/>
                <a:cs typeface="Barlow Light"/>
                <a:sym typeface="Barlow Light"/>
              </a:rPr>
              <a:t>Example: at state [2, 2, 0, 3] can have 6 actions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Barlow Light"/>
                <a:cs typeface="Barlow Light"/>
                <a:sym typeface="Barlow Light"/>
              </a:rPr>
              <a:t>Kernel transformation into 100 dimension - &gt; ( try to capture non-linear relationship)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Barlow Light"/>
                <a:cs typeface="Barlow Light"/>
                <a:sym typeface="Barlow Light"/>
              </a:rPr>
              <a:t>Weight matrix dimension is (6,100) </a:t>
            </a:r>
          </a:p>
        </p:txBody>
      </p:sp>
      <p:sp>
        <p:nvSpPr>
          <p:cNvPr id="8" name="矩形 7"/>
          <p:cNvSpPr/>
          <p:nvPr/>
        </p:nvSpPr>
        <p:spPr>
          <a:xfrm>
            <a:off x="1047311" y="3664424"/>
            <a:ext cx="1029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Barlow Light"/>
                <a:cs typeface="Barlow Light"/>
                <a:sym typeface="Barlow Light"/>
              </a:rPr>
              <a:t>[2, 2, 0, 3] </a:t>
            </a:r>
          </a:p>
          <a:p>
            <a:endParaRPr lang="en-US" dirty="0">
              <a:sym typeface="Barlow Light"/>
            </a:endParaRPr>
          </a:p>
          <a:p>
            <a:r>
              <a:rPr lang="en-US" sz="1200" i="1" dirty="0">
                <a:sym typeface="Barlow Light"/>
              </a:rPr>
              <a:t>1x4 Matrix</a:t>
            </a:r>
            <a:endParaRPr lang="en-US" sz="1200" i="1" dirty="0"/>
          </a:p>
        </p:txBody>
      </p:sp>
      <p:sp>
        <p:nvSpPr>
          <p:cNvPr id="14" name="右箭头 13"/>
          <p:cNvSpPr/>
          <p:nvPr/>
        </p:nvSpPr>
        <p:spPr>
          <a:xfrm>
            <a:off x="2097865" y="3787254"/>
            <a:ext cx="93193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174272" y="3365749"/>
            <a:ext cx="779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Standard Scaler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14" y="3313906"/>
            <a:ext cx="2760980" cy="965460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5985806" y="3712191"/>
            <a:ext cx="931937" cy="75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7015255" y="3664424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Barlow Light"/>
                <a:cs typeface="Barlow Light"/>
                <a:sym typeface="Barlow Light"/>
              </a:rPr>
              <a:t>[New State Feature] </a:t>
            </a:r>
          </a:p>
          <a:p>
            <a:endParaRPr lang="en-US" dirty="0">
              <a:sym typeface="Barlow Light"/>
            </a:endParaRPr>
          </a:p>
          <a:p>
            <a:r>
              <a:rPr lang="en-US" sz="1200" i="1" dirty="0">
                <a:sym typeface="Barlow Light"/>
              </a:rPr>
              <a:t>1x100 Matrix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166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40;p28">
            <a:extLst>
              <a:ext uri="{FF2B5EF4-FFF2-40B4-BE49-F238E27FC236}">
                <a16:creationId xmlns:a16="http://schemas.microsoft.com/office/drawing/2014/main" id="{6E49E729-8774-48CF-8AA2-E8B166AE4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249" y="775884"/>
            <a:ext cx="73888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/>
              <a:t>Experiment 4 – </a:t>
            </a:r>
            <a:r>
              <a:rPr lang="en-US" sz="2400" dirty="0" err="1" smtClean="0"/>
              <a:t>SGDregressor</a:t>
            </a:r>
            <a:r>
              <a:rPr lang="en-US" sz="2400" dirty="0" smtClean="0"/>
              <a:t> </a:t>
            </a:r>
            <a:r>
              <a:rPr lang="en-US" sz="2400" dirty="0"/>
              <a:t>Reinforcement Learning</a:t>
            </a:r>
            <a:endParaRPr lang="en" sz="2400" dirty="0"/>
          </a:p>
        </p:txBody>
      </p:sp>
      <p:sp>
        <p:nvSpPr>
          <p:cNvPr id="30" name="Google Shape;241;p28">
            <a:extLst>
              <a:ext uri="{FF2B5EF4-FFF2-40B4-BE49-F238E27FC236}">
                <a16:creationId xmlns:a16="http://schemas.microsoft.com/office/drawing/2014/main" id="{FF8DB6F5-2EE5-425C-8B60-A523C0A69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AutoShape 2" descr="data:image/png;base64,iVBORw0KGgoAAAANSUhEUgAAAkEAAAIbCAYAAADsEUo8AAAABHNCSVQICAgIfAhkiAAAAAlwSFlzAAALEgAACxIB0t1+/AAAADh0RVh0U29mdHdhcmUAbWF0cGxvdGxpYiB2ZXJzaW9uMy4xLjMsIGh0dHA6Ly9tYXRwbG90bGliLm9yZy+AADFEAAAgAElEQVR4nOzdeXwNZ/vH8U8SiS1CkAQJao19V0sJtVRpIiitUkKLp7ZUSx47Qe1B7btaa20IRWi1ulhiaau0qlqtWrMIEiKynPP7Iz/nccRS4Qjm+3698mpn5p57rjknJ+dy3ffM2JnNZjMiIiIiBmOf2QGIiIiIZAYlQSIiImJISoJERETEkJQEiYiIiCEpCRIRERFDUhIkIiIihqQkSERERDLFtWvX8PX15ezZs+m2HT9+nDZt2tCsWTOGDh1KSkoKAOfPn6djx468+uqr9OzZk+vXr2f4+EqCRERE5Ik7cuQIb731Fn///fddtwcFBTFixAh27NiB2Wxm3bp1AIwaNYoOHToQHh5OhQoVmDNnToZjUBIkIiIiT9y6desYOXIk7u7u6badO3eOxMREqlSpAkCbNm0IDw8nOTmZgwcP0qxZM6v1GZUlw3uKiIiI3CYuLo64uLh0611cXHBxcbFaN3bs2Hv2ExUVhZubm2XZzc2NyMhILl++jLOzM1myZLFan1FKgkRERAymYfAsm/T7ej4zs2al77tPnz707dv3X/djMpmws7OzLJvNZuzs7Cz/vd2dyw9DSZCIiIg8FgEBAbRu3Trd+jurQA9SoEABoqOjLcsxMTG4u7uTN29e4uPjSU1NxcHBgejo6LsOp/1bSoJERETksbjbsFdGeHp6kjVrVg4fPkz16tUJCwvDx8cHR0dHatSowbZt2/Dz82PTpk34+Phk+DiaGC0iIiJPhe7du3P06FEAQkJCGD9+PK+++ioJCQl07twZgJEjR7Ju3TpatGjBoUOH6NevX4aPZ2c2m82PJXIRERF5Jrw8arZN+v16ZG+b9GsrqgSJiIiIIWlOkIiIiMHYP8IVVc8TJUEiIiIGoxwojYbDRERExJCUBImIiIghKQkSERERQ9KcIBEREYNxsFcNBJQEiYiIGM6jPG/reaJUUERERAxJlSARERGD0X2C0qgSJCIiIoakSpCIiIjB2NurEgSqBImIiIhBKQkSERERQ9JwmIiIiMFoYnQaVYJERETEkFQJEhERMRhVgtKoEiQiIiKGpEqQiIiIweixGWlUCRIRERFDUhIkIiIihqThMHkszp49S9OmTSldurRlndlspnPnzrRt2/ah+goNDWXs2LF4eXlZrQ8MDKRx48aPHGtsbCx16tThxIkT9203aNAg9uzZQ968eQFITk6mRo0a9O3bFzc3t0eO43a7du1i3759DBs27LH2C7B+/XqSkpLo2LEjq1evJj4+nh49ejz24zwOo0ePxtXVlb59+6bbFhcXx4wZM4iIiMDe3h47Ozs6duxIu3btnlh8e/fuZeLEiQDExMSQmpqKh4cHAP/5z384efIkRYsWpVWrVjY5/g8//MDs2bOJiYnBZDJRsGBBBgwYYPW5e9waNWrE9OnTqVix4j3b/Pzzz2zYsIHRo0dz9OhRFi5cyIwZMx752AsWLODIkSPMnj0bSPub4uPjg6enJ2vWrLG0a9GiBQMHDuSnn36yvP6zZs2iTJkyNGnShEGDBlGqVCnefffd+x7vfn97wsLCOH36NAC//fYbpUuXxt7eHhcXF1asWEGjRo1wdHQkW7Zs2NnZkZSUhL29Pf/973/x8fF55NficXPQHaMBJUHyGGXLlo2wsDDLcmRkJL6+vlSoUIEyZco8VF81atRg/vz5jzvEh9alSxfLH06z2cz8+fPp1q0boaGhODg4PLbjNG7c+LEkeHdz+PBhSpUqBcBbb71lk2PY2s2bN3n77bfx8/Nj48aNZMmShXPnztGlSxeAJ5YI1a1b1/I7PnPmTC5fvsyIESOeyLEPHjxIUFAQs2bNokKFCgBs3ryZTp06sX37dkuynhn++OMPIiMjAahYseJjSYAAfHx8WLRoESaTCXt7e3755Rc8PT05ffo0MTEx5M+fn+joaM6fP0/t2rVp0KCBZd+IiAhKliz50Me819+e2z+f3t7eLFu2LN1rHhISYpUshoeHM2TIEL7//vuHjkOeDCVBYjMeHh4ULVqUv//+m19//ZUNGzZw48YNnJ2dWbFiBevXr2f16tWYTCby5MnD8OHDKVGixH37DA0NZceOHZY/UrcvDxo0CGdnZ06cOMHFixfx9vZm4sSJ5MyZk507dzJt2jSyZ89u+QJ5WHZ2drz33nts3LiRPXv24OPjww8//EBISAg3btzA3t6ePn368PLLLwMwf/58yxd20aJFmTBhAomJiQwcOJDLly8D0KBBA/r162d1HhcvXiQ4OJhz585hNptp1aoV3bp14+zZs3Tp0oUGDRpw5MgR4uLiCAoKomnTpveM+YsvvuCrr75iz549ZMuWjdjYWMsXd6NGjfD19WX//v1cvXqVbt268cMPP/DLL7+QJUsW5s6di4eHB5GRkYwePZoLFy6QnJzMa6+9xnvvvZfuWD/99BOTJ08mKSmJ6Oho6taty7hx4+4b97Vr1xg6dCi//fYb7u7uODg4UL169XR9b9u2jRw5ctC9e3fLOk9PTz7++GOSk5MB+Prrr5k/fz5JSUnExsbSqlUr+vXrx/Xr1xk8eDCnT5/G3t6e8uXLM3r0aOzt7fnqq6+YO3cuycnJZMuWjYEDB1K1atUM/X4AVhWHihUr0rVrV/bu3UtCQgJ9+vQhPDyc33//HXd3d+bNm0eOHDn4888/GTt2LFeuXCE1NZVOnTrdtXo6Y8YMevXqZfX727JlS7JmzUpqaioAa9euZcWKFdjb25M/f36GDx9OsWLFGDRoEFeuXOHMmTM0bNiQS5cuWS2///77hISEcPDgQVJTUylXrhzDhg3D2dnZciyTycS4ceM4cuQI169fx2w289FHH1GoUCFmzJhBfHw8gwcPplWrVowZM4bPP/+c+Ph4Ro0axW+//YadnR3169fnww8/JEuWLFSsWJEePXqwZ88eoqKi6NatGx06dLA65zJlypA1a1ZOnDhB2bJl+frrr2nYsCF//vknX3/9Ne3atWPfvn3Url2brFmzWl7/bNmycezYMSZNmmT5x8qPP/5I+/btiYmJoVSpUkyZMoUcOXJk+L1+ELPZzNmzZ8mdO7fNjvEoNDE6jZIgsZkff/yRf/75h8qVK7Nv3z7++OMPvvrqK5ydnTlw4ACbNm1i1apVZM+ene+//54+ffqwfft2AA4dOoS/v7+lr8qVKzN69OgHHvPYsWMsX74cOzs73njjDcLDw2nQoAFDhgxhzZo1lCxZ8pErTN7e3vz+++9UrlyZwYMHs3jxYry8vIiMjOSNN97A29ub48ePExoayrp168idOzfjx49n5cqVmEwmvLy8WLJkCQkJCQwdOpT4+Hir/gcMGEDjxo3p2rUr8fHxdOzYkYIFC1K5cmXOnDlDvXr1GD58ODt27GDcuHH3TYKaNm3Krl27KFWqFB07dmTmzJlW22/evMm6devYtm0b/fv3Z+PGjZQpU4bevXuzceNG3nvvPYKCgujSpQuNGjXi5s2bdO/enSJFitCiRQurvpYvX05gYCC1atXi+vXrNG7cmGPHjpEnT557xj1jxgyyZctGeHg4ly9fpnXr1ndNgo4dO0a1atXSrS9fvjyQ9oWzZMkSJkyYwAsvvEBkZCQvv/wynTt35ttvv+X69euEhYWRmprKyJEjOXPmDGazmWnTprF8+XJcXV05efIkXbt2ZefOnY/lyzEpKYn8+fOzYcMGFixYwLBhw9i+fTtubm60bduWXbt20bx5cwIDA5k0aRLly5cnPj6eN998k5IlS1KlSpV0r8HIkSPTHadZs2YA7Nu3j0WLFrF27Vry5s1LaGgovXv3ZuvWrQAkJiZa/n/QoEFWy7NmzcLBwYHQ0FDs7OyYOnUqISEhBAcHW45z5MgRoqKiWLt2Lfb29ixYsICFCxcyb948AgMD2bFjB+PHjyciIsKyz0cffUSePHnYsmULycnJ9OzZkyVLltCjRw+SkpJwdXVlzZo1HDt2jLfeeovXX3+drFmzWp1f/fr1iYiIsCRB48aNo3Dhwnz++eeWJOj2ChBAx44dCQ8Pp2PHjpbPQGRkJMuXL8fJyYl27dqxc+fOuw5bZvRvD6R9drNmzcqVK1cAqFevHvPmzftX+z5puk9QGiVB8tgkJiZa/nikpqbi6urK5MmTKViwIJCWPNz6l+Xu3bs5ffo07du3t+wfFxdn+eOR0eGw+vXr4+TkBEDp0qW5evUqhw8fpnTp0pbS+JtvvsnUqVMzfJ52dnZkz56dn376iejoaHr37m217cSJE+zbt49XX33V8q/AwYMHA2lzJ3r06MGFCxeoW7cu/fv3J1euXJb9ExIS+OGHH1iyZAkAuXLlok2bNnz77bdUrlwZR0dHyx/8cuXKWV6vjHrllVcAKFy4MPnz57cMWxYpUoSrV6+SkJDAwYMHuXr1KtOnT7fE+Ntvv6VLgiZMmMC3337LvHnzOHXqFDdv3iQhIYE8efLcM+59+/YxZMgQ7OzsyJs37z0TOjs7O8xm8z3Pw87Ojnnz5rF7924+//xz/vzzT8xmMzdu3KB69epMmzaNTp06UbduXQICAihatCirVq0iKirKMqR2q59//vnnoYdv7+VWglKkSBFKly5tmT/k5eXF1atX+fvvv/nnn38YMmSIZZ/ExER+/fXXdEmQvb09JpPpnsf67rvvaNGihWWIpk2bNowdO5azZ88CpEsub1/evXs38fHx7N27F0ib/5YvXz6r9lWrViV37tysWbOGM2fOEBERQc6cOe97/t9++y2rV6/Gzs4OJycn2rdvz7Jlyyxz0m4NMZUvX56kpCQSEhLSJUE+Pj5s3ryZ5s2bc+XKFcqUKUOhQoUIDg4mNTWViIiIu84hu1OTJk3Inj07AKVKlSI2Nvau7R5lKP7WcNiZM2fo2rUrZcuWpXDhwhnqS54MJUHy2Nw5J+hOt//r2mQy4e/vT1BQkGU5KirqgaXjO78Mbw2F3B7D3drevk+WLBn/tTebzfzyyy+8/fbbxMfHU6JECdavX2/ZHhkZSd68edm/f79VuTkuLo64uDgqVapkmQS9f/9+2rVrx8KFCy3tTCZTui97k8lESkoKAI6Ojtjb21vO71HdShhv9X2nW/GsWbPG8gUSGxub7osK4O2338bb25v69evTvHlzjhw5YjmX+8V9+/nea55VlSpVWLVqVbr1u3bt4tChQ/Tt25fWrVvTpEkTatSoweuvv86XX36J2WymcOHCfPHFF0RERLB//366du3K6NGjMZlM1KlTh48//tjS34ULF3B3d7/n6/Wwbn9N7/b6pqamkitXLqvPTUxMjFVifEuVKlU4cuRIuknQo0aNomnTpndNkMxms+V3587q1p2fxyFDhlgS1evXr3Pz5k2r9rt372bs2LF07dqVxo0bU7x4cTZv3nzPc7/V7+3v9+2/y4Dl9+hWm7slui+99BJjxozh66+/tkwwdnFxwdvbm507d5IzZ04KFSp03zjA+nP/oKT6URUuXJhJkybRuXNnKleuTKVKlWx2rIyyt9PF4aBL5CWT1KtXj61btxIVFQXA6tWrCQgIeOB+efPm5eTJk9y8eZPk5GR27NjxwH1q1qzJH3/8wW+//QakzSPKiNTUVGbPno2rqys1a9akSpUqnD59moMHDwJw/PhxmjVrRmRkJHXr1uWLL77g2rVrQNok2qVLlxISEsKcOXNo0qQJQ4cOpWTJkpw8edJyDGdnZypXrmz5wo+Pj2fTpk3UrVs3QzFDWmJx+xfPw3B2dqZKlSp88sknQFoy99Zbb7Fr1y6rdnFxcRw9epQBAwbwyiuvcPHiRf7555/7Vi4grXK3YcMGTCYTV69eTdfvLa+88grXrl1j4cKFlvkvZ86cYcKECZQoUYLTp09z7do1+vXrR6NGjYiIiCApKQmTycSnn37K4MGDqVevHkFBQdSrV49ff/2VOnXqsGfPHv78808AvvnmG1q2bEliYmKGXquMKFasmNU/Hi5cuICvry/Hjh1L17Znz57MmjXLatutuWSlS5emfv36bNu2zVLh+Oyzz8iTJw9FixZ9YBz16tVj1apVltds+PDh6aqle/bs4eWXX6ZDhw5UqFCBL7/80vJe3Ot3rF69eqxcuRKz2UxSUhLr1q176N/lXLly8cILL/Dpp59a5tsBNGzYkHnz5tGwYcO77vcov/ePQ7Vq1WjVqhXBwcEP/BxI5lElSDJFvXr16N69O++88w52dnY4Ozsza9asB1Y3XnrpJWrWrEnz5s1xc3OjVq1aD7zUPW/evISEhDBgwAAcHR2pWbPmv45z6dKlbN68GTs7O1JTU6lYsSILFiyw9DtjxgwmTZrEzZs3MZvNTJo0CS8vL7y8vPjjjz8sV2OVLFmSMWPGcOPGDQYNGoSvry9OTk54e3vz2muv8fnnn1uOGRISwujRowkNDSUpKQk/Pz/atGnDuXPn/nXct/Px8WHChAkZ2vdWPGPGjMHPz4+kpCR8fX1p2bKlVRsXFxd69OhB69atyZEjBx4eHlSrVo3Tp0/fdzigb9++jBw5kubNm5M3b957Xurt5OTEJ598wuTJk/Hz88PBwQEHBwd69uxJmzZtMJlMNGzYkObNm+Pk5GQZ/jx9+jStWrXiwIEDtGjRguzZs1OwYEE6depE7ty5GT16NB9++CFms9kyGfxBQzyPk5OTE3PmzGHs2LEsWrSIlJQU3n///bvOi6pRowYfffQRY8eOJSEhgeTkZIoUKcLy5cvJnz8/+fPnp0uXLgQEBGAymcibNy/z58+3VODup1evXkycOJHWrVuTmppK2bJlGTRokFWb9u3b079/f/z8/EhJSeGll15i586dmEwmqlSpwuzZs+nTpw+dOnWy7DNs2DA++ugj/Pz8SE5Opn79+nedVP8gPj4+zJ07l9q1a1vWNWzYkMmTJzN8+PC77tOoUSOmTp2arlr8JH344Yc0b96cdevWWQ39y9PDzmzLmqCIiIg8dd6avsIm/a5+v9ODGz1FVAkSw9q/fz/jx4+/67ZatWpZTVZ9mm3evJnFixffdZufnx/dunV7whE92/R6ihHoXolpVAkSERExmLdnrrRJvyv7vm2Tfm1FE6NFRETEkDQcJiIiYjD2Gg8DlATJHRoGz8rsEMQGpnRpndkhiA2Vc8q8S8HFtrIXevAtDiTjlASJiIgYjINulghoTpCIiIgYlJIgERERMSQNh4mIiBjM43j24PNAlSARERExJFWCREREDEZXyKdREiQiImIw/+bBukagV0FEREQMSUmQiIiIGJKSIBERETEkzQkSERExGHtdIg8oCRIREZFMsGXLFubOnUtKSgoBAQF07NjRsu348eMMGjTIshwbG0vu3Ln5/PPP2bhxI1OmTCFfvnwANGzYkA8++CBDMSgJEhERMZjMvlliZGQk06ZNIzQ0FCcnJ9q3b0+tWrUoWbIkAGXLliUsLAyAGzdu0K5dO4KDgwE4duwYgwYNwtfX95HjUBIkIiJiMLbKgeLi4oiLi0u33sXFBRcXF8vy3r17qV27Nnny5AGgWbNmhIeH06dPn3T7zp8/n5o1a1KjRg0Ajh49yt9//838+fPx9vZm+PDh5M6dO0PxamK0iIiIPBbLli2jcePG6X6WLVtm1S4qKgo3NzfLsru7O5GRken6i4+PZ926dVbJkZubG7169WLz5s0ULFiQ0aNHZzheVYJEREQMJouNbpYYEBBA69at062/vQoEYDKZrIbkzGbzXYfoNm/eTJMmTSzzfwBmz55t+f9u3brRtGnTDMerSpCIiIg8Fi4uLnh5eaX7uTMJKlCgANHR0Zbl6Oho3N3d0/X35Zdf0qJFC8tyfHw8S5cutSybzWYcHBwyHK+SIBEREXmi6taty759+4iNjeXGjRvs3LkTHx8fqzZms5lffvmFqlWrWtblyJGDRYsWceTIEQBWrlz5SJUgDYeJiIgYTGZfHebh4cEHH3xA586dSU5Opm3btlSqVInu3bsTGBhIxYoViY2NxdHRkaxZs1r2c3Bw4OOPPyY4OJjExEReeOEFJk2alOE47Mxms/lxnJA8HxoGz8rsEMQGpnRJP0Yvz49yTimZHYLYSPZCRW3S7/tLN9qk3+nP2N8aVYJEREQMRneMTqM5QSIiImJIqgSJiIgYjL2NLpF/1igJEhERMRh7jYYBGg4TERERg1ISJCIiIoakJEhEREQMSXOCREREDCazb5b4tFASJCIiYjBKgtJoOExEREQMSZUgERERg8mi+wQBqgSJiIiIQSkJEhEREUNSEiQiIiKGpDlBIiIiBqOrw9IoCRIRETEY5UBpNBwmIiIihqRKkIiIiME46BJ5QJUgERERMShVgkRERAzGXpOCAFWCRERExKCUBImIiIghaThMRETEYHSfoDSqBImIiIghqRIkIiJiMKoDpVESJCIiYjC6T1AavQoiIiJiSEqCRERExJCUBImIiIghaU6QiIiIwdjba2o0qBIkIiIiBqVKkIiIiMHoZolplASJiIgYjIOSIEDDYSIiImJQqgSJYQ1q1YS/oi6xdu+PmR2K/Es/RuxnzSeLSElOonCx4vT4IIgcOXNatfl+1xd8vn4tdnZ2OGXNSkCvvhQv7Y3JZGLNkoX8GLEfe3t7Cnh68m7gh7jkyZNJZyN3+nZfBDMXLSEpOZlSxYsRHPQhzne8v7eYzWaGT5hMqeLFCHizndW2i1FRdOr9PusWzcM1d+4nEfozx16VIECVIDGgIvldmRrQigblSmR2KPIQ4q5cYf6USfQbHsyUxcvxKFCINUsWWrU5f+YfPl00n4FjJzJ+7kJadXibaaNHAvDNju38dfJ3xs2ez8T5i/Eo5MnKBXMz41TkLmKvXGHkpBBCRo0gbPkSvAoWZPqCxXdte+r0P/To/1++/Pa7dNu27PiCd97vT3TMJVuHLM+BByZBZ8+epUKFCvj7+9OqVStee+01unbtysWLF//1QRo1akSLFi3w9/e3/HzxxRePFDjAzJkzmTlz5n3bdOrUiaZNm+Lv74+vry/t27dn7969j3zs23Xv3p3IyMjH2ufgwYM5d+6czfo3stYvVmTrD7/yza9/ZHYo8hB+/uEQxb29KejpBUAT35bs+WoXZrPZ0sbR0Ynu/Qbgmi8fAMVLe3Plciwpycl4Fn2BDt3+g6OTU9q2Ut7EROlz9bTYd/Aw5b29KerlCUA7f1+27/rK6v29Ze2mzbRu0ZymDXys1kfFXOLrPXuZO2n8E4lZnn3/ajjM3d2dsLAwy/KECROYNGkSU6dO/dcHWrBgAV5eXg8f4WPw0UcfUatWLQCOHj1Kt27dWLVqFSVLlnws/S9cuPDBjR5SREQEvXv3tln/RjZ927cA1CxROJMjkYcRGx1FvvzuluW8bm7cSLjOjYQEy5CYW4ECuBUoAKQNl6ycP5fqteuSxdGR0uXKW/a9Fh9P6KrlNH7N78mehNxTZHQ0BdzdLMsebm5cu57A9YSEdENig9/vA8C+Q4et1rvnz8fU/6/8yf3p6rA0GZoTVKtWLaZOnUqjRo2oVKkSx48f59NPP+W7775j2bJlmEwmypcvz8iRI8maNes9+wkNDeXAgQNMmDABSKva9OmT9ss9f/58smXLxp9//om3tzchISE4OTmxaNEi1q1bh6urKy4uLlSqVOmhYq9YsSLNmzdn/fr1DB48mJ9//pnx48eTmJiIq6sro0aNonDhwhw/fpwRI0aQmJhI7ty5CQkJAWDAgAEkJCRgb2/PsGHDqFKlCo0aNWL58uUUKlSIcePGsW/fPuzs7GjZsiU9evQgIiLinudzNwsWLCAqKooePXqwatUqXn/9dZYvX86BAwfYvXs3V65cISoqivbt23Pu3Dn2799Pnjx5WLRoEVmzZmXTpk0P9T6IPAtMJvNdH31t75C+oJ2YeIN5IROJjY5m4NiJVtsiz59j6qgReJevyCstW9kqXHlIJpP5rl/MetCn2NJD/3YlJyezY8cOqlSpAoCPjw87duwgNjaWdevWsWbNGsLCwsiXLx+LF/9vPLdHjx6WobB+/fo98Dg//vgjI0aMYPv27Zw/f57vv/+eo0eP8tlnn7Fx40Y++eSThxqSu12pUqU4deoUSUlJDBs2jClTprBx40a6du3K8OHDgbRkp1evXmzZsoUWLVqwbNkyNmzYQMOGDQkNDSUwMJDDh63/FbJ69WouXLjA5s2bWb9+PTt37mT37t33PJ976dGjB+7u7ixYsABXV1erbUePHmXOnDksXryY8ePH4+Pjw5YtWwD47rvvOHny5H3fB5FnVX53d65c+t88j9iYaHI65yJbtuxW7WKiIgnu1xd7eweGTZpKTmdny7ZffvqRkf36Ur/JK7z7/gf613Amm7NkGW90e483ur3Hxm3brebxREXH4JIrF9mzZ79PD5JRdnZ2Nvl51vyrSlBUVBT+/v4AJCUlUalSJfr378+ePXuoXLkykDZ8c/r0ad544w0gLVkqV66cpY+HHQ4rVaoUBf6/rF2iRAmuXr3KX3/9RYMGDcj5/6XRV199FZPJ9K/7vMXOzo5s2bLx999/c+bMGXr27GnZdu3aNWJjY4mOjubll18GoEOHDgAcPnyYvn37cvz4cRo0aMDbb79t1W9ERAStW7fGwcGB7Nmz4+fnx759+2jUqNFdzycjqlWrhrOzM87//4e9Tp06AHh6ehIXF/fA90HkWVWxeg1WLpjHhXNnKejpxa6tW6hep65VmxsJCYwJ+hCfpq/w+tsBVtv+Ovk700aPoO/g4VSu+eKTDF3uodc7AfR6J+19ir18mbbv/ofTZ89R1MuTDVs+p+FLdTI5QnneZWhO0O1uDbOkpqbSvHlzhg0bBsD169dJTU29b792dnZWk96Sk5PT9Xt7uzvbZ8mShaSkpH9zClZOnDhBiRIlMJlMeHl5Wc4tNTWVmJgYHB0drTLamzdvEhUVRfXq1dm6dSu7d+9m27Ztlns8jFEAACAASURBVIrULXcmZGaz2fIa3O18MsLR0dFqOUsW67cwI++DyLMgdx5X/tM/iOljgklJScGjYCF6Bg3i1O8nWDgthPFzF7Jz8yZioiI5tOd7Du35X7V1yMQQ1nyyCLMZ1ixZaLmqzK1AAT4cOSazTkluk9fVlVH/HUDQyDEkpyTjVagQHw0OAuCXE78zavJU1i2al8lRPj8c9Oww4DHeJ6hWrVosWbKEnj17kjdvXoKDgylSpAh9+/a95z6urq78+eefmM1mzp49y4kTJ+57jDp16vD+++/Tp08fnJyc+OKLL2jQoMFDxfnzzz+zY8cONmzYgLu7O1evXuXQoUPUqFGDzz77jC1btrBixQo8PDz4/vvvqVevHmFhYRw4cAB3d3c8PDwICAigVq1atG7d2qrv2rVrs2nTJl5++WWSkpLYsmUL77333kPFd4uDg0OGkpeMvA9GNWHTrswOQR5S1RdrU/XF2lbrnF1cGD83Lanxb98B//Yd7rrv4HGTbB6fPJr6tV+kfu30Vbry3qXvmgCNGRR0z75++nrnY43tefMsDl3ZwmNLgsqUKUOfPn0ICAjAZDJRtmxZevTocd996taty2effcarr75KsWLFqF69+n3bly1bloCAANq2bYuLiwuFChX6V7ENGzaMHDlyWIbBpk2bZhmamz59OmPHjuXmzZs4OzszcWLaJMrJkycTHBzM5MmTcXV1ZdKkSaSmptK/f39CQ0NxcHCwtL3lzTff5O+//8bf35/k5GT8/Pxo2rQpERER/yrO2zVs2JAePXqwaNGih9ovI++DiIiIEdmZMzouI8+lhsGzMjsEsYEpXVo/uJE8s8o5pWR2CGIj2QsVtUm/s3fusUm/vV95ySb92spz8diMTp06ERcXl259+/bteeuttzIhogdLTEzkzTffvOu2wMBAGjdu/IQjEhEReXK2bNnC3LlzSUlJISAggI4dO1ptnzVrFp999hkuLi4AvPHGG3Ts2JHjx48zdOhQrl+/To0aNRg1alS6+bH/1nORBK1YsSKzQ3ho2bJlu+dkcxEREVvK7GeHRUZGMm3aNEJDQ3FycqJ9+/bUqlXL6ibGx44dY+rUqVStWtVq36CgID766COqVKnCkCFDWLduneUq7oelu1CJiIjIE7V3715q165Nnjx5yJEjB82aNSM8PNyqzbFjx5g/fz5+fn6MHj2amzdvcu7cORITEy33KmzTpk26/R7Gc1EJEhERkX/PVnfijouLu+v0FBcXF8uwFqTdf9DN7X+PSXF3d+fnn3+2LF+/fp2yZcsSFBRE0aJFGTRoEHPmzKFhw4ZW+7m5uT3SszWVBImIiBiMrYbDli1bxqxZ6S+w6dOnj9WtWkwmk9Vl+rfuBXhLzpw5rZ6b+c477zBkyBB8fHzuu9/DUhIkIiIij0VAQEC6e+gBVlUggAIFCnDo0CHLcnR0NO7u/3tA8vnz59m7dy9t27YF0pKdLFmyUKBAAaKjoy3tYmJirPZ7WJoTJCIiIo+Fi4sLXl5e6X7uTILq1q3Lvn37iI2N5caNG+zcuRMfHx/L9mzZsjF58mTOnDmD2Wxm1apVNG3aFE9PT7JmzWp5dmdYWJjVfg9LlSARERF5ojw8PPjggw/o3LkzycnJtG3blkqVKtG9e3cCAwOpWLEio0ePpmfPniQnJ1OtWjW6du0KQEhICMOGDePatWuUL1+ezp07ZzgO3SxRrOhmic8n3Szx+aabJT6/bHWzxMVfH7BJv+++/Gw9nFiVIBEREYPRo8PSaE6QiIiIGJIqQSIiIgZjq/sEPWv0KoiIiIghqRIkIiJiMI9yg8HniSpBIiIiYkhKgkRERMSQNBwmIiJiMPYaDQNUCRIRERGDUiVIRETEYHSJfBq9CiIiImJIqgSJiIgYjL0ukQeUBImIiBiO7hOURsNhIiIiYkhKgkRERMSQlASJiIiIIWlOkIiIiMFoTlAaJUEiIiIG46BbRgMaDhMRERGDUiVIRETEYDQclkaVIBERETEkJUEiIiJiSBoOExERMRh7NBwGqgSJiIiIQakSJCIiYjD29qqBgCpBIiIiYlCqBImIiBiMvW6WCKgSJCIiIgalSpCIiIjBqBCURpUgERERMSQlQSIiImJIGg4TERExGD07LI0qQSIiImJIqgSJiIgYjIOdaiCgJEhERMRwNByWRqmgiIiIGJIqQSIiIgaj+wSlUSVIREREDElJkIiIiBiShsNEREQMxt5eNRBQJUhEREQMSpUgERERg7HXJfKAKkEiIiJiUKoEiZUpXVpndghiI/2XbszsEMRGVtcplNkhiI1kL1TUJv2qEpRGlSARA1ACJCKSnpIgEREReeK2bNlCixYteOWVV1i1alW67V9++SX+/v60bNmSXr16cfXqVQA2btxIvXr18Pf3x9/fn2nTpmU4Bg2HiYiIGExmPzssMjKSadOmERoaipOTE+3bt6dWrVqULFkSgGvXrhEcHMxnn32Gh4cH06dPZ+bMmQwbNoxjx44xaNAgfH19HzkOVYJERETkidq7dy+1a9cmT5485MiRg2bNmhEeHm7ZnpyczMiRI/Hw8ADA29ubCxcuAHD06FE2btyIn58fAwYMsFSIMkJJkIiIiME42NvZ5CcuLo6zZ8+m+4mLi7M6flRUFG5ubpZld3d3IiMjLcuurq40bdoUgMTERBYsWECTJk0AcHNzo1evXmzevJmCBQsyevToDL8OGg4TERGRx2LZsmXMmjUr3fo+ffrQt29fy7LJZLIakjObzXcdoouPj6d3796UKVOG1q3Trl6ePXu2ZXu3bt0syVJGKAkSERExGFvNCQoICLAkK7dzcXGxWi5QoACHDh2yLEdHR+Pu7m7VJioqinfffZfatWszZMgQIC0p+uyzz+jSpQuQljw5ODhkOF4lQSIiIgZjq/sEubi4pEt47qZu3brMnDmT2NhYsmfPzs6dOxkzZoxle2pqKu+99x7NmzenV69elvU5cuRg0aJFVK1alcqVK7Ny5UpVgkREROTZ4eHhwQcffEDnzp1JTk6mbdu2VKpUie7duxMYGMjFixf59ddfSU1NZceOHQBUqFCBsWPH8vHHHxMcHExiYiIvvPACkyZNynAcdmaz2fy4TkqefYf/PpfZIYgN6GaJzzfdMfr5VbBZG5v0e/DUWZv0W7O4l036tRVdHSYiIiKGpOEwERERg7G317PDQEmQiIiI4egBqmk0HCYiIiKGpEqQiIiIwWT2s8OeFqoEiYiIiCEpCRIRERFDUhIkIiIihqQ5QSIiIgajq8PSKAkSERExGAd7DQSBhsNERETEoFQJEhERMRhdIp9GlSARERExJFWCREREDEaPDkujSpCIiIgYkpIgERERMSQNh4mIiBiMvS6RB1QJEhEREYNSJUhERMRg7NHMaFASJCIiYji6T1AaDYeJiIiIIakSJCIiYjAqBKVRJUhEREQMSUmQiIiIGJKSIBERETEkzQkSERExmCwOqoGAkiARERHD0SXyaZQKioiIiCGpEiQiImIwumN0GlWCRERExJCUBImIiIghaThMRETEYOztNRwGqgSJiIiIQakSJCIiYjD2ukQeUCVIREREDEqVIBEREYPRzRLTKAkSERExGCVBaTQcJiIiIoakJEhEREQMSUmQiIiIGJLmBImIiBiMg26WCCgJEhERMRzH1GQb9ZzNRv3ahobDRERExJCUBImIiIghKQkSERERQ9KcIHnu/BixnzWfLCIlOYnCxYrT44MgcuTMadXm+11f8Pn6tdjZ2eGUNSsBvfpSvLQ3JpOJNUsW8mPEfuzt7Sng6cm7gR/ikidPJp2NZMSgVk34K+oSa/f+mNmhyEPY98tvLNyyg+SUFIoXKsB/33qdnNnTzzEJ/XYvm7+PADs7PPPlZcBbbXDN5cyIxas4F3PJ0u7ipVgqlyzOuB6dn+RpyDNElSB5rsRducL8KZPoNzyYKYuX41GgEGuWLLRqc/7MP3y6aD4Dx05k/NyFtOrwNtNGjwTgmx3b+evk74ybPZ+J8xfjUciTlQvmZsapSAYUye/K1IBWNChXIrNDkYd0Jf4aE1dtYPQ7HVkxrD+F8uVlwZbwdO1O/HOOtV99x6wPerJ0cD883fOzZOsXAIx+tyOLBwayeGAgQe1b45w9O/3atXzSpyL/0pYtW2jRogWvvPIKq1atSrf9+PHjtGnThmbNmjF06FBSUlIAOH/+PB07duTVV1+lZ8+eXL9+PcMxKAm6w7Vr1xg1ahS+vr74+/vTqVMnfvnlF5sft127dvj7+9OwYUNefPFF/P398ff358SJEwwdOpSjR4/aPIbnwc8/HKK4tzcFPb0AaOLbkj1f7cJsNlvaODo60b3fAFzz5QOgeGlvrlyOJSU5Gc+iL9Ch239wdHJK21bKm5ioyCd/IpIhrV+syNYffuWbX//I7FDkIR387SRlinjh5Z4fgJb1avPloZ+sPrsA3kU8WTV8AM7Zs3EzOZmYK1dxyZnDqk1ySgrjV26gTxtf3F1VxX0aRUZGMm3aND799FM2bdrE2rVr+eMP689tUFAQI0aMYMeOHZjNZtatWwfAqFGj6NChA+Hh4VSoUIE5c+ZkOA4Nh93GZDLRvXt3atWqxaZNm8iSJQv79++ne/fubN26FVdXV5sde/369QCEhoZy4MABJkyYYNk2duxYmx33eRMbHUW+/O6W5bxubtxIuM6NhATLkJhbgQK4FSgAgNlsZuX8uVSvXZcsjo6ULlfesu+1+HhCVy2n8Wt+T/YkJMOmb/sWgJolCmdyJPKwoq5cxc01t2XZLY8L1xNvkpB4M92QWBYHB777+Rcmrw7FKUsW3mnR1Gr7tn2HyJc7F/Url0eerLi4OOLi4tKtd3FxwcXFxbK8d+9eateuTZ7/n2rQrFkzwsPD6dOnDwDnzp0jMTGRKlWqANCmTRtmzJhBu3btOHjwILNnz7asf/vttwkKCspQvEqCbhMREcGFCxcIDAzE3j6tSFa7dm3Gjx+PyWRi2LBhnDx5kpiYGLy9vZk6dSopKSl8+OGHxMTEANC7d28aN27M6dOnCQ4O5sqVK2TLlo3hw4dTrly5DMXVqVMnyy/GvHnzcHR05OzZszRq1IgcOXLw5ZdfArBgwQLy58/Pt99+y4wZM0hJScHLy4sxY8bYNIF7mphMZrjLPcDsHdIXPRMTbzAvZCKx0dEMHDvRalvk+XNMHTUC7/IVeaVlK1uFKyL/z2w2Y3eXD++tv8V3ql+pPPUrlefzvQcImruEVcMHWNqu3/09/du3sWm8cnfLli1j1qxZ6db36dOHvn37WpajoqJwc3OzLLu7u/Pzzz/fc7ubmxuRkZFcvnwZZ2dnsmTJYrU+o5QE3ebXX3+lTJky6T50DRo04ODBgzg6OrJ27VpMJhMBAQF88803JCQk4OnpyYIFCzh+/DibN2+mcePGDBw4kBEjRlCuXDn++OMPevfuzY4dOx45xiNHjrB161by5MlD3bp1GThwIKGhoQwePJitW7fi5+fHlClTWL58Oblz52bNmjWEhIQYppqU392dP387blmOjYkmp3MusmXLbtUuJiqSkBFDKVSkKMMmTcUpa1bLtl9++pGZ48bg2+5NfNu9+cRiFzGaJVu/YM+xtM9rQmIixQsWsGyLuRpHrhzZyZ7VyWqfs9ExxMZdo1KJFwBoXrsGU9duIv7GDXLnzMnJM+dJNZmoUrLYEzsP+Z+AgABat26dbv3tVSBIG3m5/Un2ZrPZavle2+9sB6RbfhhKgm5jb29P1tu+DG9Xs2ZN8uTJw6pVqzh16hR///03CQkJVK1alalTpxIZGUnDhg3p3bs3169f59ixYwwePNiyf0JCApcvX37kikzp0qUpWLAgAK6urtSpUweAQoUKERcXx5EjR7hw4QKdO6ddDWEymcidO/c9+3veVKxeg5UL5nHh3FkKenqxa+sWqtepa9XmRkICY4I+xKfpK7z+doDVtr9O/s600SPoO3g4lWu++CRDFzGcd15ryjuvpQ1lXY6/xjsTpnM2KgYv9/xs/j6Clyqmr57HxsUzeukaFg0MJI9zTr489BPFCnqQ+/+Hu3/64xRVS5V4pC9Gybg7h73upUCBAhw6dMiyHB0djbu7u9X26Ohoy3JMTAzu7u7kzZuX+Ph4UlNTcXBwSLffw1ISdJsKFSrw6aefpss0p06dSqVKlZg5cyadO3emTZs2XL58GbPZzAsvvMD27dv57rvv+Prrr1myZAnr16/HycmJsLAwSx8XL160jH0+CkdHR6tlBwcHq+XU1FSqVavGvHnzALh58+YjzZx/1uTO48p/+gcxfUwwKSkpeBQsRM+gQZz6/QQLp4Uwfu5Cdm7eRExUJIf2fM+hPd9b9h0yMYQ1nyzCbIY1SxZaripzK1CAD0eOyaxTEjEE11zODOzwOiOXrCI5NZVC+fMy5O03APjtn7NMXh3K4oGBVCpRjE6vvEy/mQtxsLcnf+5cfNS9k6Wfc9GXKJDPGMP/z7K6desyc+ZMYmNjyZ49Ozt37mTMmP/9nfX09CRr1qwcPnyY6tWrExYWho+PD46OjtSoUYNt27bh5+fHpk2b8PHxyXAcSoJuU6NGDfLly8esWbPo1asXDg4OfPfdd4SGhnL16lWaN2/O66+/zpkzZ4iIiKBOnTqsXLmSM2fOMHjwYHx8fHj55ZctyVFYWBj+/v7s2bOHESNGWObu2FLlypUZNmwYf/31F8WKFWPOnDlERkZaTbR+3lV9sTZVX6xttc7ZxYXxc9OSGv/2HfBv3+Gu+w4eN8nm8YntTdi0K7NDkAyoXb4MtcuXSbe+TBEvFg8MtCz716+Nf/3a6doB9HvD32bxyePj4eHBBx98QOfOnUlOTqZt27ZUqlSJ7t27ExgYSMWKFQkJCWHYsGFcu3aN8uXLW0Y4Ro4cyaBBg5g7dy4FCxZk6tSpGY5DSdBt7OzsmDNnDuPHj8fX15csWbLg6urKggULcHBwYMCAAWzduhVHR0eqVavG2bNn6d69Ox9++CF+fn44ODgQFBSEi4sLkydPJjg4mEWLFuHo6Mi0adOeSHnWzc2NcePG0a9fP0wmEx4eHkyePNnmxxUREXkYfn5++PlZX327cOH/7utWpkwZNmzYkG4/T09PVqxY8VhisDPfeRMGMbTDf5/L7BDEBvov3ZjZIYgNra5TKLNDEBsp2Mw2V7nFx8fbpN9cuXLZpF9bUSXoCVq6dCkbN6b/MnJ3d7fKfkVERMT2lAQ9QV26dKFLly6ZHYaIiIigJEhERMRwsqbctFHPz9ZwmJ4dJiIiIoakSpCIiIjBmE2mzA7hqaBKkIiIiBiSkiARERExJCVBIiIiYkiaEyQiImI0Zs0JAiVBIiIihmM26WERoOEwERERMShVgkRERIxGw2GAKkEiIiJiUKoEiYiIGIxulphGlSARERExJCVBIiIiYkgaDhMRETEaTYwGVAkSERERg1IlSERExGB0s8Q0SoJEREQMxpyaktkhPBU0HCYiIiKGpCRIREREDElJkIiIiBiS5gSJiIgYjVkTo0GVIBERETEoVYJEREQMxqxKEKAkSERExHh0x2hAw2EiIiJiUKoEiYiIGIw5NTWzQ3gqqBIkIiIihqQkSERERAxJw2EiIiJGo6vDAFWCRERExKBUCRIRETEY3ScojSpBIiIiYkiqBImIiBiM2aRL5EGVIBERETEoJUEiIiJiSBoOExERMRqTnh0GqgSJiIiIQakSJCIiYjBmPUUeUCVIREREDEqVIBEREaMx6WaJoCRIRETEcHSfoDRKgkREROSpcP78eYKCgrh06RLFihUjJCSEnDlzWrWJiopi8ODBxMTEYG9vz3//+1/q1KlDcnIytWrVonDhwpa2oaGhODg43PN4mhMkIiIiT4VRo0bRoUMHwsPDqVChAnPmzEnXZtKkSTRq1IiwsDCmTJnCgAEDSE1N5cSJE1StWpWwsDDLz/0SIFASJCIiIk+B5ORkDh48SLNmzQBo06YN4eHh6do1bdoUX19fAIoWLcrNmzdJSEjg6NGjxMbG0qZNG9544w0OHDjwwGNqOExERMRobPQU+bi4OOLi4tKtd3FxwcXF5b77Xr58GWdnZ7JkSUtN3NzciIyMTNfuVpIEsHjxYsqWLUuuXLmws7OjcePG/Oc//+HkyZN0796dLVu2kDdv3nseU0mQiIiIwdjqPkHLli1j1qxZ6db36dOHvn37Wpa3b9/O+PHjrdoULVoUOzs7q3V3Lt9u6dKlrF27lpUrVwLQvn17y7Zy5cpRqVIlfvjhB5o0aXLPPpQEiYiIyGMREBBA69at062/swrUvHlzmjdvbrXu1sTm1NRUHBwciI6Oxt3d/a7HmTRpEt988w2rVq2iQIECAGzatIlq1apRpEgRAMxmM46OjveNV0mQiIiIwZhTbVMJ+jfDXvfi6OhIjRo12LZtG35+fmzatAkfH5907ZYuXUpERASrV6+2OtaJEyf46aefCA4O5tSpUxw/fpzq1avf95h2ZrONBgblmXT473OZHYLYQP+lGzM7BLGh1XUKZXYIYiMFm7WxSb+XDn5nk37z1az/SPufO3eOQYMGcenSJQoWLMjUqVPJnTs3q1evJioqisDAQF588UWcnZ2tEqAFCxaQM2dOhgwZwqlTp7Czs2Po0KHUrl37vsdTEiRWlAQ9n5QEPd+UBD2/bJYEHfjGJv3me7GBTfq1FQ2HiZVyTimZHYLYgL4kn29v7Tuf2SGIjexu9uA2knG6T5CIiIgYkipBIiIiBmM22WZi9LNGlSARERExJFWCREREjEbXRAGqBImIiIhBqRIkIiJiMGZTamaH8FRQJUhEREQMSUmQiIiIGJKGw0RERIxGl8gDqgSJiIiIQakSJCIiYjB6bGgaJUEiIiIGo6vD0mg4TERERAxJlSARERGj0XAYoEqQiIiIGJSSIBERETEkDYeJiIgYjFn3CQJUCRIRERGDUiVIRETEaMyqBIEqQSIiImJQqgSJiIgYjDlVlSBQJUhEREQMSpUgERERo9GcIECVIBERETEoJUEiIiJiSBoOExERMRiznh0GqBIkIiIiBqVKkIiIiMGYU1MzO4SngpIgERERo9FwGKDhMBERETEoJUEiIiJiSEqCRERExJA0J0hERMRgzLpjNKAkSERExHg0MRrQcJiIiIgYlCpBIiIiBmNOTcnsEJ4KqgSJiIiIIakSJCIiYjB6dlgaVYJERETEkJQEiYiIiCFpOExERMRoTBoOA1WCRERExKBUCRIRETEYsyk1s0N4KqgSJCIiIoakSpCIiIjRPKXPDjt//jxBQUFcunSJYsWKERISQs6cOa3anDt3Dl9fX4oUKQJA/vz5Wbx4MUlJSQwdOpRjx46RLVs2QkJCKFGixH2Pp0qQiIiIwZjNZpv8PKpRo0bRoUMHwsPDqVChAnPmzEnX5tixY/j5+REWFkZYWBiLFy8GYMWKFWTPnp3t27czZMgQBg8e/MDjKQkSERGRTJecnMzBgwdp1qwZAG3atCE8PDxdu6NHj/L777/j7+9P586dOXHiBAC7d++mZcuWANSsWZPY2FjOnz9/32NqOExEREQei7i4OOLi4tKtd3FxwcXF5b77Xr58GWdnZ7JkSUtN3NzciIyMTNcua9astGzZkvbt2/Pdd9/Ru3dvtm3bRlRUFG5ubpZ2bm5uXLx4kUKFCt3zmEqCRERE5LFYtmwZs2bNSre+T58+9O3b17K8fft2xo8fb9WmaNGi2NnZWa27cxmw6qdBgwZMmTKFU6dOYTabrdqbzWbs7e8/4KUkSERExGhsdLPEgIAAWrdunW79nVWg5s2b07x5c6t1ycnJ1KpVi9TUVBwcHIiOjsbd3T1dXytWrMDX1xdXV1cgLdnJkiULHh4eREVFWSZMx8TE3HX/2ykJEhERMRhb3Sfo3wx73YujoyM1atRg27Zt+Pn5sWnTJnx8fNK1O3jwIImJiXTv3p0DBw5gMpkoXrw4DRo0ICwsjBo1anDo0CGyZs1636Ew0MRoEREReUqMHDmSdevW0aJFCw4dOkS/fv0AWL16NdOnTwdg6NCh7N27F19fXyZOnMiUKVOwt7enU6dOJCUl8dprrzF27FgmTZr0wOPZmR/HNW3y3Lhx/nRmhyA2cOXo4cwOQWzorX33vwJGnl27g/vYpN9Ty2bYpN/iAYE26ddWVAkSERERQ9KcIHkufbsvgpmLlpCUnEyp4sUIDvoQ5zvuOnqL2Wxm+ITJlCpejIA321ltuxgVRafe77Nu0Txcc+d+EqHLA+z75TcWbtlBckoKxQsV4L9vvU7O7NnStQv9di+bv48AOzs88+VlwFttcM3lzIjFqzgXc8nS7uKlWCqXLM64Hp2f5GnIIxjUqgl/RV1i7d4fMzsUecYpCXpKnT17lldffdXqlt8mk4kbN26QM2dOYmJigLTbhQMsXbqUwMBALl68SI4cOQC4du0ahQsXJiQkxNLOCGKvXGHkpBCWzvyYol6efDx/EdMXLGboB+nLtKdO/8P46TM5evw3ShUvZrVty44vmLt0OdG3fWFK5roSf42JqzYwq997eLnnZ37YdhZsCeeDN1pZtTvxzznWfvUdiwe+j3P2bMzZtI0lW7+gf/vWjH63o6Xdb6fPMHLJp/Rr1/JJn4pkQJH8rvR7rQFlPT34K0qfS3l0SoKeYu7u7oSFhd1128yZMwHr+yUAfPTRR9SqVQtIS5oCAwP55JNPCAoKsm2wT5F9Bw9T3tubol6eALTz9+XNbu8xpF/fdPecWLtpM61bNKfAHZdRRsVc4us9e5k7aTz+nd95YrHL/R387SRlinjh5Z6W1LesV5tuE6fTr52/1XvrXcSTVcMHkMXBgZvJycRcuUrBfHmt+kpOSWH8yg30aeOLu2ueJ3oekjGtX6zI1h9+JepqfGaH8ux7Sp8d9qQpCXqOJSQkcPny0sM8LAAAGXtJREFU5f9r796joq7zP46/RhQkULEEFC+llD/Oetl0MfC4mqVt4i3Un+mWoGJqPxVT8fLTtdo0NS/tpmJqXlePkZcVsi1qF2+tZrps+vMaW3JcVBRwQRDBuMz8/mCdZBHdFYYvM9/n45w5Z+Yzw8wrCX3z/ly+6tixo9FRalRGVpaa+v14aqi/r6/ybxboZkFBhSmx2a+VLTo8klx+4bBfk0f0m3lvOj4s/iOZ13Pl2/jHaUlfn4a6eesHFdz6ocKUWF03N/355Bktjdst97p1FdX3uXLPf3YkWY80aqDuP21XI9lRdcs/+1KS1CWwpcFJnJ/NShEkUQTVapmZmXrhhRfsjwcMGKBXXnnlnl8zd+5ceXp6Kjs7W40aNVLfvn01atQoByetXaxW211PGXW7z8mhqP1sNpssqvi9rexU2O4d26l7x3b6w1fHNGP1Rm17fbr9tTsPHFLM8MEOzQugdqMIqsXuNR1WmdvTYd98840mT56s5557Tu7u7g5KWHu8v/F3OvDVEUnSzYICPdH6x/U9mVnX1LBBA3l6ehoVD1Ww8dM/6fDpc5Kkglu31KZZU/tz13Lz1OAhT3l6lP9//FLWNWXn5atj4GOSpLDQYP1me4JuFBaqkZeXvruYrlKrVU8+Xn4dGGAadIIkUQS5rM6dOysiIkIxMTGKj4+3X5DOVU2IGqkJUSMlSdk5OfrvMeP190uX9WiL5tr1yR/Us1tXgxPiQUX1e05R/cqmsnJu5CvqneW6lHlNLfyaaM+ho+rW4ScVviY774bmbf5I62dNlo+3l5KST6h1M381+ud06InvU9XpicC7dgwBmAfzAy5s9OjRunnzprZv3250lBr1cOPGemvmdM14c74GjRyj71IvKOZ/xkmSzqT8TS++8qrBCfGgGjfw1qyXhujNjdsUueA3Sr1yVRPC+0qSvk27pDGLyw6A6xjYWhG/eEZTVq7TmMUrtO+b/9PbYyPs73M56x9q+khjQ/4bgNrAZrM55OZsXLs9YHLu7u6aMmWKFi5cqIEDB6pBgwZGR6ox3UOfUvfQpyqMt/uvttqxfk2F8fn/W/nuuRP7/1it2VA1oe2CFNouqMJ4UKsW2jDrx2MQXugeqhe6h971Paa8+MJdx+Ec3knYa3QEuAgum4FyuGyGa+KyGa6Ny2a4LkddNuP7dUsd8r6Pj3Wu41joBAEAYDacEySJNUEAAMCk6AQBAGAyHJZYhiIIAACzoQiSxHQYAAAwKYogAABgShRBAADAlFgTBACAydjYIi+JIggAANOxlZYaHaFWYDoMAACYEp0gAADMhitmSaITBAAATIpOEAAAJsO108vQCQIAAKZEEQQAAEyJ6TAAAMyGc4Ik0QkCAAAmRScIAACT4bDEMnSCAACAKdEJAgDAZNgiX4YiCAAAs6EIksR0GAAAMCmKIAAAYEoUQQAAwJRYEwQAgMnYSkuMjlArUAQBAGA2LIyWxHQYAAAwKTpBAACYjI1rh0miEwQAAEyKIggAAJgSRRAAADAl1gQBAGA2VnaHSRRBAACYjs1aanSEWoHpMAAAYEp0ggAAMBkbhyVKoggCAAC1RHp6umbMmKF//OMfat26tZYtWyYvL69yr3n11Vd15coVSZLVatXf/vY37dq1S0FBQQoJCVHLli3tr929e7fc3Nwq/TyKIAAAzKaWHpb41ltv6aWXXlK/fv20atUqvf/++5oxY0a516xZs8Z+f/ny5XryySfVoUMHnT59Wp06ddKGDRv+7c9jTRAAADBccXGx/vKXv+j555+XJA0ePFiff/55pa9PTU1VQkKCZs2aJUk6deqUsrOzNXjwYL344os6duzYfT+TThAAAKgWeXl5ysvLqzDesGFDNWzY8J5fm5OTI29vb9WtW1aa+Pr6KiMjo9LXv//++xozZoy8vb0lSRaLRb169dL48eP13XffaezYsfrkk0/08MMPV/oeFEEAAJiMrdQxW+R/97vfKTY2tsL4pEmTFB0dbX+cmJioRYsWlXvNo48+KovFUm7sXx/flpubq8OHD2vBggX2seHDh9vv/+QnP1HHjh31zTffqHfv3pXmpQgCAADVYuTIkRo0aFCF8X/tAoWFhSksLKzcWHFxsUJCQlRaWio3NzdlZWXJz8/vrp9z8OBB9ejRQx4eHvaxhIQEde7cWa1atZJUtgOuXr1698xLEQQAgNlYHbMw+t+Z9qpMvXr1FBwcrM8++0wDBgxQQkKCevTocdfXnjhxQsHBweXGUlJSdOLECf36179Wamqqzp07p5/97Gf3/EwWRgMAYDI2m80ht6p68803tWPHDvXt21fJycmaMmWKJCkuLk7Lly+3v+7ixYvy9/cv97UTJ05Udna2+vfvr9dee02LFy+2rxeqjMXGiUm4Q2H6342OAAe4fuqvRkeAA/3ySLrREeAgB349ySHve2L2GIe875OL/v3t6bUB02EAAJgN/Q9JTIcBAACToggCAACmRBEEAABMiTVBAACYjM3qmMMSnQ1FEAAAJmNz0DlBzobpMAAAYEp0ggAAMBu2yEuiEwQAAEyKIggAAJgS02EoxzPgUaMjwAH4vrq2A88bnQDOht1hZegEAQAAU6ITBACAybBFvgydIAAAYEp0ggAAMBu2yEuiCAIAwHxsTIdJTIcBAACToggCAACmRBEEAABMiTVBAACYjK2UNUESnSAAAGBSdIIAAC4hPz9f3t7eRsdwCjZ2h0miEwRIkoqKirR69WrNnDlT+fn5io2NVVFRkdGxUA1yc3M1d+5cRUZG6vr165o9e7Zyc3ONjoUHlJ2drXfffVfr169XSUmJJMlqtWrbtm36xS9+YXA6J2KzOebmZCiCAEnz5s1TYWGhzp49Kzc3N6WlpWnOnDlGx0I1eP3119WhQwddv35dDz30kPz8/DRjxgyjY+EBTZ8+XRcuXNCBAwe0bt06ff/99woPD9fGjRs1e/Zso+PByTAdBkg6c+aM4uPj9eWXX8rT01OLFy/WgAEDjI6FanDp0iUNGzZMcXFxcnd319SpUzVw4ECjY+EBpaWlKSkpSfn5+Ro+fLg+/PBDRUREaNSoUXJ3dzc6ntOwlXIVeYkiCJAkWSwWFRUVyWKxSJJycnLs9+Hc3NzcdOPGDfv388KFC6pThya4s7q95sfb21vXr1/XypUr1alTJ4NTwVlRBAGSIiMjNXr0aGVlZWnBggVKSkrSxIkTjY6FajB58mRFREToypUrmjBhgk6cOKGFCxcaHQsP6M5fTpo0aUIBhCqhCAIkhYeHq3379jp69KhKS0u1evVqBQUFGR0L1aB79+5q166dTp48qdLSUs2bN09NmjQxOhYe0M2bN5WcnCyr1arCwkIlJyfLdseC3C5duhiYzok44SJmR7DYbPxJAEVFRTp06JDy8vLKjYeHhxuUCNUlOztbn376aYUdYZMmTTIoEaoiIiKi0ucsFou2bNlSg2mc19FX+jnkfUPWf+qQ93UUOkGApLFjx8pms6l58+blximCnN/YsWPVtm3bCt9bOKfY2Fg1atTI6BhOz2blnCCJIgiQVLYQes+ePUbHgIMsWrTI6AioJqNGjVJ8fLzRMeAi2CIBSAoNDdVXX30lK78duZzevXtr586dunjxotLT0+03OCdWcFQTm9UxNydDJwiQFBAQoKioKPvOE5vNJovFonPnzhmcDFVVUFCghQsXqnHjxvYxi8WivXv3GpgKD+ratWuKjY2t9HnWeuE/QREESNqxY4f27dungIAAo6Ogmu3fv19HjhxR/fr1jY4CoJahCAIk+fr6ysfHx+gYcIDmzZsrNzeXIshF+Pr60u2pBjYrJ0ZLFEGAJMnHx0f9+/dX586dVa9ePfs4C2qdX3Fxsfr166cnnnii3PeWrdTO6ebNm0ZHgAuhCAIk9ezZUz179jQ6Bhzg1VdfNToCqpGHh4f9/saNGxUVFWVgGufFAvMyFEEwtaysLPn6+iokJMToKKhmZ86cUbt27bgGnIupW/fHf7Y++eQTiiBUCUUQTG3u3Llau3atRowYIYvFUu63I3YQObePPvpI8+fP14oVKyo8x8nCzuvOn1G6GVVg5c9OogiCya1du1aStHv37goLoy9dumREJFSTyMhISdLWrVsNToLqdGdnjy7fg2NhdBmKIJjalStXZLPZNG7cOK1bt87+m2VpaanGjh2rzz//3OCEeFAzZ87kZGEX9N1336lXr16SpIyMDPv922d70b3Ff4IiCKa2YsUKHT16VJmZmXr55Zft43Xr1mWhtJNjqsQ1ffHFF0ZHgAvhKvKApA8++EDjxo2763P79+/XM888U8OJUFUhISF69tlnK32e4w9gZodfetoh79vtw4MOeV9HoRMESJUWQFJZt4giyPk89NBDeuqpp4yOAdROTnidL0egCALug2apc/Lx8dGgQYOMjgHUSvy9VoaryAP3wQ4U53Tn6dAAnMt7772nlStX3vW5oqIizZgxQ2FhYRo0aJDOnz8vqaywW7x4sfr06aO+ffvqr3/9630/hyIIgEvasWPHfV8zfvz4GkgC1EJWm2NuVXTjxg3NmTNHmzZtqvQ1W7dulaenpxITEzVnzhzNnj1bUtmi+fPnz+uzzz7TqlWrNHv2bJWUlNzz8yiCAJhWRkaG0REA3GHv3r167LHHNHr06Epfc+DAAQ0cOFCS1KVLF2VnZys9PV0HDx5U3759VadOHbVu3VrNmjXT8ePH7/l5rAkC7oO5c9fFVCdQvfLy8pSXl1dhvGHDhmrYsOF9vz48PFySKp0Kk6TMzEz5+vraH/v6+urq1avKzMyUn59fhfF7oQgCJJWUlOjQoUO6fv16ufHw8HBt377doFQA4Bg/33HYIe+7cuVKxcbGVhifNGmSoqOj7Y8TExMrHFPRpk0bbd68+b6fcftgzDsf16lTR1ar9a7j90IRBEiKiYlRenq6AgMDy/0QhYeHl7tqNQCgciNHjrzrrsx/7QKFhYUpLCzsgT7D399fmZmZatWqlSTp2rVr8vPzU9OmTZWZmWl/3e3xe6EIAiSlpKRwiQwTYqoTqF7/7rRXVTz99NP6+OOPFRwcrOTkZHl4eCggIEA9evTQ73//e/Xv31+XLl3ShQsX1KFDh3u+F0UQICkwMLDCfDJcS25urho1alRu7Pb6AwC1W1xcnDIzM/Xaa68pIiJCb7zxhvr16yd3d3ctWbJEktSnTx+dPHnSvmh6wYIFql+//j3fl8tmAJLGjBmj48ePq23btnJ3d7ePb9myxcBUqA7nzp3T1KlTdevWLW3fvl0jRozQe++9p3bt2hkdDYDBKIIASceOHbvrOJddcH4vv/yy5s2bp5iYGCUkJOjw4cP67W9/q127dhkdDYDBOCcIUFmxU1hYqP379+tPf/qT8vLyKIBcRGFhoQIDA+2Pu3XrpqKiIgMTAagtKIIASevWrVNsbKyaNWumFi1aaM2aNVq9erXRsVANfHx89O2339p3/e3Zs6fC2iAA5sR0GCBpwIAB2rlzp30RXWFhoQYPHqzExESDk6Gq0tLSNGvWLJ06dUoeHh567LHHtHTpUrVp08boaAAMxu4wQGVbpe/cReDh4aG6dfnxcAWtWrVSXFycCgoKZLVaJUne3t4GpwJQGzAdBkgKDQ1VdHS09u3bp3379mnKlCkKCQkxOhaqwf79+7V06VLZbDYNHTpUvXr10u7du42OBaAWYDoMUFknKC4uTl9//bVsNptCQ0M1bNgwukEuYMiQIVqwYIFOnTql5ORkvfHGG4qIiKAQAsB0GMwtKytLvr6+unLlinr27KmePXvan8vMzFRAQIBx4VBtgoKCtHLlSg0cOFBeXl4qLi42OhKAWoAiCKY2d+5crV27ViNGjLDvHrrdHLVYLNq7d6+R8VANmjRpovnz5+v06dNaunSp3nnnHYpbAJKYDgPg4vLz85WUlKROnTrp0Ucf1bZt2xQeHi4vLy+jowEwGAujAUknT57Upk2bVFRUpKioKIWGhurLL780Ohaqgbu7u7y8vHT8+HElJCSofv36Wr9+vdGxANQCTIcBkt5++21FR0friy++kIeHh3bv3q3o6Gj16NHD6GioomnTpik3N1dpaWkKDg7W0aNH1blzZ6NjAagF6AQBkqxWq7p3764DBw7o+eefV0BAgEpLS42OhWqQkpKiLVu26LnnntMrr7yiuLg4Xb582ehYAGoBiiBAkqenpzZu3KijR4/qmWee0ZYtW1gz4iIeeeQRWSwWtW7dWikpKWrZsiW7wwBIoggCJEnLli1TQUGBVqxYoUaNGikjI0Pvvvuu0bFQDZ544gnNnz9fISEh2rx5sz744AOxHwSAxJogwK6wsFCdO3fWxYsXlZmZyUGJLiA3N1dTp05VamqqHn/8cUVHR+vQoUMUuAAk0QkCJEnTp09Xy5YtJUn+/v7q0qWLZs6caXAqVMXZs2fVr18/nT59WsHBwZLKdgEmJSXZryEGwNw4JwiQNHDgQO3Zs6fc2KBBgxQfH29QIlTVyJEjNWHChArXgPvzn/+sDRs2aPPmzcYEA1Br0AkCJNWvX18HDx60P/7qq6/k6elpYCJUVV5e3l0vgtu9e3fl5OQYkAhAbcOiB0DSW2+9pRkzZmjmzJmyWCxq2rSplixZYnQsVEFJSYmsVqvq1Cn/u57VamV3GABJTIcB5eTk5KhevXry9vY2OgqqaN68efLx8dHkyZPLjcfGxiotLY0iFwBFECBJly9f1ty5c3X58mVt27ZNMTExWrhwoVq0aGF0NDyg/Px8jRs3TlevXlVQUJA8PDx09uxZPfzww1q9erV8fHyMjgjAYBRBgKQxY8Zo9OjRWrZsmeLj47Vz5059/PHH2rZtm9HRUAU2m01ff/21zp07pzp16qh9+/b2nWIAwMJoQGXTYD//+c8lSRaLRS+++KLy8/MNToWqslgs6tq1q6KiojRq1CgKIADlUAQBKtsddvXqVVksFklScnKy3N3dDU4FAHAkpsMAlR2i9/rrrystLU2tWrVSbm6uli9frp/+9KdGRwMAOAhFEPBPxcXFunDhgkpLS9WmTRs6QQDg4jgnCKZ3/vx57dq1S6mpqfLw8NDjjz+uoUOHqlmzZkZHAwA4EGuCYGpHjhzRSy+9pFu3bunpp59W165dlZ2drSFDhujYsWNGxwMAOBDTYTC1X/7yl/rVr36l9u3blxs/efKk3nnnHX344YcGJQMAOBqdIJhafn5+hQJIkjp27KjCwkIDEgEAagpFEEytbl2WxQGAWfEvAEzt5s2bSk5O1t1mhQsKCgxIBACoKRRBMDV/f38tX778rs/5+fnVcBoAQE1iYTRwH9u3b9ewYcOMjgEAqGasCQLu46OPPjI6AgDAASiCgPugWQoArokiCLiP2xdVBQC4FoogAABgShRBAADAlCiCgPto0KCB0REAAA7AFnmYWmxs7D2fnzRpUg0lAQDUNDpBgMoumPrHP/5RderUkbu7uw4ePKjvv//e6FgAAAeiEwRIGj58uDZt2iRPT09J0g8//KDIyEht377d4GQAAEehEwRIysnJKbcVvri4WNevXzcwEQDA0bh2GCBp6NChGjJkiHr06CGbzab9+/crMjLS6FgAAAdiOgz4p9OnT+vYsWOyWCzq2rWrgoKCjI4EAHAgiiBAUklJiQ4dOlRhCiw8PNygRAAAR2M6DJAUExOj9PR0BQYGllsbRBEEAK6LIgiQlJKSosTERK4TBgAmwu4wQFJgYKCysrKMjgEAqEF0ggBJt27dUp8+fdS2bVu5u7vbx7ds2WJgKgCAI1EEAZLGjx9vdAQAQA2jCAIk1gIBgAlRBAGSVqxYYb9fUlKilJQUBQcHq0uXLgamAgA4EkUQIGnr1q3lHl+8eFGLFi0yKA0AoCawOwy4i5YtWyo1NdXoGAAAB6ITBEiaPXt2ucfnz59X27ZtDUoDAKgJXDYDkBQfH2+/b7FY1LhxY3Xt2rXcdnkAgGuhCIKpJSUlqXfv3kbHAAAYgDVBMLVVq1bZ70+bNs3AJACAmkYRBFO7sxHKQmgAMBeKIJjanYckcmAiAJgLu8NgasXFxbpy5YqsVqv9/p3doYCAAAPTAQAciYXRMLVnn31WFotFd/sxsFgs2rt3rwGpAAA1gSIIAACYEmuCAElFRUVas2aNZs2apfz8fMXGxqqoqMjoWAAAB6IIAiTNmzdPBQUFOnPmjNzc3JSWlqY5c+YYHQsA4EAUQYCkM2fOaNq0aapbt648PT21ePFiffvtt0bHAgA4EEUQoLJF0EVFRfZt8jk5OWyZBwAXxxZ5QFJkZKRGjx6trKwsLViwQElJSZo4caLRsQAADsTuMEBSdna2srOzdfToUZWWluqpp55SUFCQ0bEAAA5EEQRICgsLU2JiotExAAA1iOkwQFJQUJASEhLUsWNH1a9f3z7OidEA4LroBAG6+8nRnBgNAK6NThBMLSMjQ0uWLJGXl5c6deqk6dOnq2HDhkbHAgDUALbIw9TmzJkjPz8/xcTEqLi4WIsWLTI6EgCghtAJgqllZGRow4YNkqRu3bopPDzc4EQAgJpCJwimVq9evXL373wMAHBtFEHAHTglGgDMg91hMLX27dvL39/f/jgjI0P+/v6y2WzsDgMAF0cRBFO7fPnyPZ9v3rx5DSUBANQ0iiAAAGBKrAkCAACmRBEEAABMiSIIAACYEkUQAAAwJYogAABgSv8P+IIAWG+IVt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836376" y="1453900"/>
            <a:ext cx="6478823" cy="12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●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Light"/>
              <a:buChar char="○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Fira Sans Light"/>
              <a:buChar char="■"/>
              <a:defRPr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400" dirty="0">
                <a:latin typeface="+mn-lt"/>
                <a:ea typeface="Barlow Light"/>
                <a:cs typeface="Barlow Light"/>
                <a:sym typeface="Barlow Light"/>
              </a:rPr>
              <a:t>Model-Based Reinforcement Learning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dirty="0">
                <a:latin typeface="+mn-lt"/>
                <a:ea typeface="Barlow Light"/>
                <a:cs typeface="Barlow Light"/>
                <a:sym typeface="Barlow Light"/>
              </a:rPr>
              <a:t>State Feature: [taxi row, taxi column, pass location, destination ] for 6 actions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dirty="0">
                <a:latin typeface="+mn-lt"/>
                <a:ea typeface="Barlow Light"/>
                <a:cs typeface="Barlow Light"/>
                <a:sym typeface="Barlow Light"/>
              </a:rPr>
              <a:t>Example: at state [2, 2, 0, 3] can have 6 actions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strike="sngStrike" dirty="0">
                <a:latin typeface="+mn-lt"/>
                <a:ea typeface="Barlow Light"/>
                <a:cs typeface="Barlow Light"/>
                <a:sym typeface="Barlow Light"/>
              </a:rPr>
              <a:t>Weight matrix dimension is (6,4)  </a:t>
            </a:r>
            <a:r>
              <a:rPr lang="en-US" sz="1200" dirty="0">
                <a:latin typeface="+mn-lt"/>
                <a:ea typeface="Barlow Light"/>
                <a:cs typeface="Barlow Light"/>
                <a:sym typeface="Barlow Light"/>
              </a:rPr>
              <a:t> -&gt; </a:t>
            </a:r>
            <a:r>
              <a:rPr lang="en-US" sz="1200" b="1" dirty="0">
                <a:latin typeface="+mn-lt"/>
                <a:ea typeface="Barlow Light"/>
                <a:cs typeface="Barlow Light"/>
                <a:sym typeface="Barlow Light"/>
              </a:rPr>
              <a:t>6</a:t>
            </a:r>
            <a:r>
              <a:rPr lang="en-US" sz="1200" dirty="0">
                <a:latin typeface="+mn-lt"/>
                <a:ea typeface="Barlow Light"/>
                <a:cs typeface="Barlow Light"/>
                <a:sym typeface="Barlow Light"/>
              </a:rPr>
              <a:t> </a:t>
            </a:r>
            <a:r>
              <a:rPr lang="en-US" sz="1200" b="1" dirty="0" err="1" smtClean="0">
                <a:latin typeface="+mn-lt"/>
                <a:ea typeface="Barlow Light"/>
                <a:cs typeface="Barlow Light"/>
                <a:sym typeface="Barlow Light"/>
              </a:rPr>
              <a:t>SGDregressor</a:t>
            </a:r>
            <a:r>
              <a:rPr lang="en-US" sz="1200" b="1" dirty="0" smtClean="0">
                <a:latin typeface="+mn-lt"/>
                <a:ea typeface="Barlow Light"/>
                <a:cs typeface="Barlow Light"/>
                <a:sym typeface="Barlow Light"/>
              </a:rPr>
              <a:t> </a:t>
            </a:r>
            <a:r>
              <a:rPr lang="en-US" sz="1200" b="1" dirty="0">
                <a:latin typeface="+mn-lt"/>
                <a:ea typeface="Barlow Light"/>
                <a:cs typeface="Barlow Light"/>
                <a:sym typeface="Barlow Light"/>
              </a:rPr>
              <a:t>Models </a:t>
            </a:r>
          </a:p>
          <a:p>
            <a:pPr lvl="1">
              <a:spcBef>
                <a:spcPts val="600"/>
              </a:spcBef>
              <a:buClr>
                <a:schemeClr val="accent1"/>
              </a:buClr>
              <a:buFont typeface="Barlow Light"/>
              <a:buChar char="▪"/>
            </a:pPr>
            <a:r>
              <a:rPr lang="en-US" sz="1200" dirty="0">
                <a:latin typeface="+mn-lt"/>
                <a:ea typeface="Barlow Light"/>
                <a:cs typeface="Barlow Light"/>
                <a:sym typeface="Barlow Light"/>
              </a:rPr>
              <a:t>Models would use state feature to predict which action can maximize Q-values</a:t>
            </a:r>
          </a:p>
        </p:txBody>
      </p:sp>
      <p:sp>
        <p:nvSpPr>
          <p:cNvPr id="14" name="右箭头 13"/>
          <p:cNvSpPr/>
          <p:nvPr/>
        </p:nvSpPr>
        <p:spPr>
          <a:xfrm>
            <a:off x="2790967" y="3773606"/>
            <a:ext cx="1387704" cy="103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402654" y="3622362"/>
            <a:ext cx="1262418" cy="62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a typeface="Barlow Light"/>
                <a:cs typeface="Barlow Light"/>
                <a:sym typeface="Barlow Light"/>
              </a:rPr>
              <a:t>6 </a:t>
            </a:r>
            <a:r>
              <a:rPr lang="en-US" sz="1100" b="1" dirty="0" err="1" smtClean="0">
                <a:ea typeface="Barlow Light"/>
                <a:cs typeface="Barlow Light"/>
                <a:sym typeface="Barlow Light"/>
              </a:rPr>
              <a:t>SGDregressor</a:t>
            </a:r>
            <a:endParaRPr lang="en-US" sz="1100" b="1" dirty="0">
              <a:ea typeface="Barlow Light"/>
              <a:cs typeface="Barlow Light"/>
              <a:sym typeface="Barlow Light"/>
            </a:endParaRPr>
          </a:p>
          <a:p>
            <a:pPr algn="ctr"/>
            <a:r>
              <a:rPr lang="en-US" sz="1100" b="1" dirty="0">
                <a:sym typeface="Barlow Light"/>
              </a:rPr>
              <a:t>Models</a:t>
            </a:r>
            <a:endParaRPr lang="en-US" sz="1100" dirty="0"/>
          </a:p>
        </p:txBody>
      </p:sp>
      <p:sp>
        <p:nvSpPr>
          <p:cNvPr id="17" name="右箭头 16"/>
          <p:cNvSpPr/>
          <p:nvPr/>
        </p:nvSpPr>
        <p:spPr>
          <a:xfrm rot="10800000">
            <a:off x="2790961" y="3957851"/>
            <a:ext cx="1387709" cy="95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6BB2F99-1BAA-4744-A5F5-3265DBC733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566" y="3149708"/>
            <a:ext cx="787654" cy="17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123979" y="3425515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Barlow Light"/>
                <a:cs typeface="Barlow Light"/>
                <a:sym typeface="Barlow Light"/>
              </a:rPr>
              <a:t>Predict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3109029" y="4048179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Barlow Light"/>
                <a:cs typeface="Barlow Light"/>
                <a:sym typeface="Barlow Light"/>
              </a:rPr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40;p28">
            <a:extLst>
              <a:ext uri="{FF2B5EF4-FFF2-40B4-BE49-F238E27FC236}">
                <a16:creationId xmlns:a16="http://schemas.microsoft.com/office/drawing/2014/main" id="{6E49E729-8774-48CF-8AA2-E8B166AE4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249" y="775884"/>
            <a:ext cx="73888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/>
              <a:t>Experiment 4 – Learning Experience Comparison</a:t>
            </a:r>
            <a:endParaRPr lang="en" sz="2400" dirty="0"/>
          </a:p>
        </p:txBody>
      </p:sp>
      <p:sp>
        <p:nvSpPr>
          <p:cNvPr id="30" name="Google Shape;241;p28">
            <a:extLst>
              <a:ext uri="{FF2B5EF4-FFF2-40B4-BE49-F238E27FC236}">
                <a16:creationId xmlns:a16="http://schemas.microsoft.com/office/drawing/2014/main" id="{FF8DB6F5-2EE5-425C-8B60-A523C0A69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AutoShape 2" descr="data:image/png;base64,iVBORw0KGgoAAAANSUhEUgAAAkEAAAIbCAYAAADsEUo8AAAABHNCSVQICAgIfAhkiAAAAAlwSFlzAAALEgAACxIB0t1+/AAAADh0RVh0U29mdHdhcmUAbWF0cGxvdGxpYiB2ZXJzaW9uMy4xLjMsIGh0dHA6Ly9tYXRwbG90bGliLm9yZy+AADFEAAAgAElEQVR4nOzdeXwNZ/vH8U8SiS1CkAQJao19V0sJtVRpIiitUkKLp7ZUSx47Qe1B7btaa20IRWi1ulhiaau0qlqtWrMIEiKynPP7Iz/nccRS4Qjm+3698mpn5p57rjknJ+dy3ffM2JnNZjMiIiIiBmOf2QGIiIiIZAYlQSIiImJISoJERETEkJQEiYiIiCEpCRIRERFDUhIkIiIihqQkSERERDLFtWvX8PX15ezZs+m2HT9+nDZt2tCsWTOGDh1KSkoKAOfPn6djx468+uqr9OzZk+vXr2f4+EqCRERE5Ik7cuQIb731Fn///fddtwcFBTFixAh27NiB2Wxm3bp1AIwaNYoOHToQHh5OhQoVmDNnToZjUBIkIiIiT9y6desYOXIk7u7u6badO3eOxMREqlSpAkCbNm0IDw8nOTmZgwcP0qxZM6v1GZUlw3uKiIiI3CYuLo64uLh0611cXHBxcbFaN3bs2Hv2ExUVhZubm2XZzc2NyMhILl++jLOzM1myZLFan1FKgkRERAymYfAsm/T7ej4zs2al77tPnz707dv3X/djMpmws7OzLJvNZuzs7Cz/vd2dyw9DSZCIiIg8FgEBAbRu3Trd+jurQA9SoEABoqOjLcsxMTG4u7uTN29e4uPjSU1NxcHBgejo6LsOp/1bSoJERETksbjbsFdGeHp6kjVrVg4fPkz16tUJCwvDx8cHR0dHatSowbZt2/Dz82PTpk34+Phk+DiaGC0iIiJPhe7du3P06FEAQkJCGD9+PK+++ioJCQl07twZgJEjR7Ju3TpatGjBoUOH6NevX4aPZ2c2m82PJXIRERF5Jrw8arZN+v16ZG+b9GsrqgSJiIiIIWlOkIiIiMHYP8IVVc8TJUEiIiIGoxwojYbDRERExJCUBImIiIghKQkSERERQ9KcIBEREYNxsFcNBJQEiYiIGM6jPG/reaJUUERERAxJlSARERGD0X2C0qgSJCIiIoakSpCIiIjB2NurEgSqBImIiIhBKQkSERERQ9JwmIiIiMFoYnQaVYJERETEkFQJEhERMRhVgtKoEiQiIiKGpEqQiIiIweixGWlUCRIRERFDUhIkIiIihqThMHkszp49S9OmTSldurRlndlspnPnzrRt2/ah+goNDWXs2LF4eXlZrQ8MDKRx48aPHGtsbCx16tThxIkT9203aNAg9uzZQ968eQFITk6mRo0a9O3bFzc3t0eO43a7du1i3759DBs27LH2C7B+/XqSkpLo2LEjq1evJj4+nh49ejz24zwOo0ePxtXVlb59+6bbFhcXx4wZM4iIiMDe3h47Ozs6duxIu3btnlh8e/fuZeLEiQDExMSQmpqKh4cHAP/5z384efIkRYsWpVWrVjY5/g8//MDs2bOJiYnBZDJRsGBBBgwYYPW5e9waNWrE9OnTqVix4j3b/Pzzz2zYsIHRo0dz9OhRFi5cyIwZMx752AsWLODIkSPMnj0bSPub4uPjg6enJ2vWrLG0a9GiBQMHDuSnn36yvP6zZs2iTJkyNGnShEGDBlGqVCnefffd+x7vfn97wsLCOH36NAC//fYbpUuXxt7eHhcXF1asWEGjRo1wdHQkW7Zs2NnZkZSUhL29Pf/973/x8fF55NficXPQHaMBJUHyGGXLlo2wsDDLcmRkJL6+vlSoUIEyZco8VF81atRg/vz5jzvEh9alSxfLH06z2cz8+fPp1q0boaGhODg4PLbjNG7c+LEkeHdz+PBhSpUqBcBbb71lk2PY2s2bN3n77bfx8/Nj48aNZMmShXPnztGlSxeAJ5YI1a1b1/I7PnPmTC5fvsyIESOeyLEPHjxIUFAQs2bNokKFCgBs3ryZTp06sX37dkuynhn++OMPIiMjAahYseJjSYAAfHx8WLRoESaTCXt7e3755Rc8PT05ffo0MTEx5M+fn+joaM6fP0/t2rVp0KCBZd+IiAhKliz50Me819+e2z+f3t7eLFu2LN1rHhISYpUshoeHM2TIEL7//vuHjkOeDCVBYjMeHh4ULVqUv//+m19//ZUNGzZw48YNnJ2dWbFiBevXr2f16tWYTCby5MnD8OHDKVGixH37DA0NZceOHZY/UrcvDxo0CGdnZ06cOMHFixfx9vZm4sSJ5MyZk507dzJt2jSyZ89u+QJ5WHZ2drz33nts3LiRPXv24OPjww8//EBISAg3btzA3t6ePn368PLLLwMwf/58yxd20aJFmTBhAomJiQwcOJDLly8D0KBBA/r162d1HhcvXiQ4OJhz585hNptp1aoV3bp14+zZs3Tp0oUGDRpw5MgR4uLiCAoKomnTpveM+YsvvuCrr75iz549ZMuWjdjYWMsXd6NGjfD19WX//v1cvXqVbt268cMPP/DLL7+QJUsW5s6di4eHB5GRkYwePZoLFy6QnJzMa6+9xnvvvZfuWD/99BOTJ08mKSmJ6Oho6taty7hx4+4b97Vr1xg6dCi//fYb7u7uODg4UL169XR9b9u2jRw5ctC9e3fLOk9PTz7++GOSk5MB+Prrr5k/fz5JSUnExsbSqlUr+vXrx/Xr1xk8eDCnT5/G3t6e8uXLM3r0aOzt7fnqq6+YO3cuycnJZMuWjYEDB1K1atUM/X4AVhWHihUr0rVrV/bu3UtCQgJ9+vQhPDyc33//HXd3d+bNm0eOHDn4888/GTt2LFeuXCE1NZVOnTrdtXo6Y8YMevXqZfX727JlS7JmzUpqaioAa9euZcWKFdjb25M/f36GDx9OsWLFGDRoEFeuXOHMmTM0bNiQS5cuWS2///77hISEcPDgQVJTUylXrhzDhg3D2dnZciyTycS4ceM4cuQI169fx2w289FHH1GoUCFmzJhBfHw8gwcPplWrVowZM4bPP/+c+Ph4Ro0axW+//YadnR3169fnww8/JEuWLFSsWJEePXqwZ88eoqKi6NatGx06dLA65zJlypA1a1ZOnDhB2bJl+frrr2nYsCF//vknX3/9Ne3atWPfvn3Url2brFmzWl7/bNmycezYMSZNmmT5x8qPP/5I+/btiYmJoVSpUkyZMoUcOXJk+L1+ELPZzNmzZ8mdO7fNjvEoNDE6jZIgsZkff/yRf/75h8qVK7Nv3z7++OMPvvrqK5ydnTlw4ACbNm1i1apVZM+ene+//54+ffqwfft2AA4dOoS/v7+lr8qVKzN69OgHHvPYsWMsX74cOzs73njjDcLDw2nQoAFDhgxhzZo1lCxZ8pErTN7e3vz+++9UrlyZwYMHs3jxYry8vIiMjOSNN97A29ub48ePExoayrp168idOzfjx49n5cqVmEwmvLy8WLJkCQkJCQwdOpT4+Hir/gcMGEDjxo3p2rUr8fHxdOzYkYIFC1K5cmXOnDlDvXr1GD58ODt27GDcuHH3TYKaNm3Krl27KFWqFB07dmTmzJlW22/evMm6devYtm0b/fv3Z+PGjZQpU4bevXuzceNG3nvvPYKCgujSpQuNGjXi5s2bdO/enSJFitCiRQurvpYvX05gYCC1atXi+vXrNG7cmGPHjpEnT557xj1jxgyyZctGeHg4ly9fpnXr1ndNgo4dO0a1atXSrS9fvjyQ9oWzZMkSJkyYwAsvvEBkZCQvv/wynTt35ttvv+X69euEhYWRmprKyJEjOXPmDGazmWnTprF8+XJcXV05efIkXbt2ZefOnY/lyzEpKYn8+fOzYcMGFixYwLBhw9i+fTtubm60bduWXbt20bx5cwIDA5k0aRLly5cnPj6eN998k5IlS1KlSpV0r8HIkSPTHadZs2YA7Nu3j0WLFrF27Vry5s1LaGgovXv3ZuvWrQAkJiZa/n/QoEFWy7NmzcLBwYHQ0FDs7OyYOnUqISEhBAcHW45z5MgRoqKiWLt2Lfb29ixYsICFCxcyb948AgMD2bFjB+PHjyciIsKyz0cffUSePHnYsmULycnJ9OzZkyVLltCjRw+SkpJwdXVlzZo1HDt2jLfeeovXX3+drFmzWp1f/fr1iYiIsCRB48aNo3Dhwnz++eeWJOj2ChBAx44dCQ8Pp2PHjpbPQGRkJMuXL8fJyYl27dqxc+fOuw5bZvRvD6R9drNmzcqVK1cAqFevHvPmzftX+z5puk9QGiVB8tgkJiZa/nikpqbi6urK5MmTKViwIJCWPNz6l+Xu3bs5ffo07du3t+wfFxdn+eOR0eGw+vXr4+TkBEDp0qW5evUqhw8fpnTp0pbS+JtvvsnUqVMzfJ52dnZkz56dn376iejoaHr37m217cSJE+zbt49XX33V8q/AwYMHA2lzJ3r06MGFCxeoW7cu/fv3J1euXJb9ExIS+OGHH1iyZAkAuXLlok2bNnz77bdUrlwZR0dHyx/8cuXKWV6vjHrllVcAKFy4MPnz57cMWxYpUoSrV6+SkJDAwYMHuXr1KtOnT7fE+Ntvv6VLgiZMmMC3337LvHnzOHXqFDdv3iQhIYE8efLcM+59+/YxZMgQ7OzsyJs37z0TOjs7O8xm8z3Pw87Ojnnz5rF7924+//xz/vzzT8xmMzdu3KB69epMmzaNTp06UbduXQICAihatCirVq0iKirKMqR2q59//vnnoYdv7+VWglKkSBFKly5tmT/k5eXF1atX+fvvv/nnn38YMmSIZZ/ExER+/fXXdEmQvb09JpPpnsf67rvvaNGihWWIpk2bNowdO5azZ88CpEsub1/evXs38fHx7N27F0ib/5YvXz6r9lWrViV37tysWbOGM2fOEBERQc6cOe97/t9++y2rV6/Gzs4OJycn2rdvz7Jlyyxz0m4NMZUvX56kpCQSEhLSJUE+Pj5s3ryZ5s2bc+XKFcqUKUOhQoUIDg4mNTWViIiIu84hu1OTJk3Inj07AKVKlSI2Nvau7R5lKP7WcNiZM2fo2rUrZcuWpXDhwhnqS54MJUHy2Nw5J+hOt//r2mQy4e/vT1BQkGU5KirqgaXjO78Mbw2F3B7D3drevk+WLBn/tTebzfzyyy+8/fbbxMfHU6JECdavX2/ZHhkZSd68edm/f79VuTkuLo64uDgqVapkmQS9f/9+2rVrx8KFCy3tTCZTui97k8lESkoKAI6Ojtjb21vO71HdShhv9X2nW/GsWbPG8gUSGxub7osK4O2338bb25v69evTvHlzjhw5YjmX+8V9+/nea55VlSpVWLVqVbr1u3bt4tChQ/Tt25fWrVvTpEkTatSoweuvv86XX36J2WymcOHCfPHFF0RERLB//366du3K6NGjMZlM1KlTh48//tjS34ULF3B3d7/n6/Wwbn9N7/b6pqamkitXLqvPTUxMjFVifEuVKlU4cuRIuknQo0aNomnTpndNkMxms+V3587q1p2fxyFDhlgS1evXr3Pz5k2r9rt372bs2LF07dqVxo0bU7x4cTZv3nzPc7/V7+3v9+2/y4Dl9+hWm7slui+99BJjxozh66+/tkwwdnFxwdvbm507d5IzZ04KFSp03zjA+nP/oKT6URUuXJhJkybRuXNnKleuTKVKlWx2rIyyt9PF4aBL5CWT1KtXj61btxIVFQXA6tWrCQgIeOB+efPm5eTJk9y8eZPk5GR27NjxwH1q1qzJH3/8wW+//QakzSPKiNTUVGbPno2rqys1a9akSpUqnD59moMHDwJw/PhxmjVrRmRkJHXr1uWLL77g2rVrQNok2qVLlxISEsKcOXNo0qQJQ4cOpWTJkpw8edJyDGdnZypXrmz5wo+Pj2fTpk3UrVs3QzFDWmJx+xfPw3B2dqZKlSp88sknQFoy99Zbb7Fr1y6rdnFxcRw9epQBAwbwyiuvcPHiRf7555/7Vi4grXK3YcMGTCYTV69eTdfvLa+88grXrl1j4cKFlvkvZ86cYcKECZQoUYLTp09z7do1+vXrR6NGjYiIiCApKQmTycSnn37K4MGDqVevHkFBQdSrV49ff/2VOnXqsGfPHv78808AvvnmG1q2bEliYmKGXquMKFasmNU/Hi5cuICvry/Hjh1L17Znz57MmjXLatutuWSlS5emfv36bNu2zVLh+Oyzz8iTJw9FixZ9YBz16tVj1apVltds+PDh6aqle/bs4eWXX6ZDhw5UqFCBL7/80vJe3Ot3rF69eqxcuRKz2UxSUhLr1q176N/lXLly8cILL/Dpp59a5tsBNGzYkHnz5tGwYcO77vcov/ePQ7Vq1WjVqhXBwcEP/BxI5lElSDJFvXr16N69O++88w52dnY4Ozsza9asB1Y3XnrpJWrWrEnz5s1xc3OjVq1aD7zUPW/evISEhDBgwAAcHR2pWbPmv45z6dKlbN68GTs7O1JTU6lYsSILFiyw9DtjxgwmTZrEzZs3MZvNTJo0CS8vL7y8vPjjjz8sV2OVLFmSMWPGcOPGDQYNGoSvry9OTk54e3vz2muv8fnnn1uOGRISwujRowkNDSUpKQk/Pz/atGnDuXPn/nXct/Px8WHChAkZ2vdWPGPGjMHPz4+kpCR8fX1p2bKlVRsXFxd69OhB69atyZEjBx4eHlSrVo3Tp0/fdzigb9++jBw5kubNm5M3b957Xurt5OTEJ598wuTJk/Hz88PBwQEHBwd69uxJmzZtMJlMNGzYkObNm+Pk5GQZ/jx9+jStWrXiwIEDtGjRguzZs1OwYEE6depE7ty5GT16NB9++CFms9kyGfxBQzyPk5OTE3PmzGHs2LEsWrSIlJQU3n///bvOi6pRowYfffQRY8eOJSEhgeTkZIoUKcLy5cvJnz8/+fPnp0uXLgQEBGAymcibNy/z58+3VODup1evXkycOJHWrVuTmppK2bJlGTRokFWb9u3b079/f/z8/EhJSeGll15i586dmEwmqlSpwuzZs+nTpw+dOnWy7DNs2DA++ugj/Pz8SE5Opn79+nedVP8gPj4+zJ07l9q1a1vWNWzYkMmTJzN8+PC77tOoUSOmTp2arlr8JH344Yc0b96cdevWWQ39y9PDzmzLmqCIiIg8dd6avsIm/a5+v9ODGz1FVAkSw9q/fz/jx4+/67ZatWpZTVZ9mm3evJnFixffdZufnx/dunV7whE92/R6ihHoXolpVAkSERExmLdnrrRJvyv7vm2Tfm1FE6NFRETEkDQcJiIiYjD2Gg8DlATJHRoGz8rsEMQGpnRpndkhiA2Vc8q8S8HFtrIXevAtDiTjlASJiIgYjINulghoTpCIiIgYlJIgERERMSQNh4mIiBjM43j24PNAlSARERExJFWCREREDEZXyKdREiQiImIw/+bBukagV0FEREQMSUmQiIiIGJKSIBERETEkzQkSERExGHtdIg8oCRIREZFMsGXLFubOnUtKSgoBAQF07NjRsu348eMMGjTIshwbG0vu3Ln5/PPP2bhxI1OmTCFfvnwANGzYkA8++CBDMSgJEhERMZjMvlliZGQk06ZNIzQ0FCcnJ9q3b0+tWrUoWbIkAGXLliUsLAyAGzdu0K5dO4KDgwE4duwYgwYNwtfX95HjUBIkIiJiMLbKgeLi4oiLi0u33sXFBRcXF8vy3r17qV27Nnny5AGgWbNmhIeH06dPn3T7zp8/n5o1a1KjRg0Ajh49yt9//838+fPx9vZm+PDh5M6dO0PxamK0iIiIPBbLli2jcePG6X6WLVtm1S4qKgo3NzfLsru7O5GRken6i4+PZ926dVbJkZubG7169WLz5s0ULFiQ0aNHZzheVYJEREQMJouNbpYYEBBA69at062/vQoEYDKZrIbkzGbzXYfoNm/eTJMmTSzzfwBmz55t+f9u3brRtGnTDMerSpCIiIg8Fi4uLnh5eaX7uTMJKlCgANHR0Zbl6Oho3N3d0/X35Zdf0qJFC8tyfHw8S5cutSybzWYcHBwyHK+SIBEREXmi6taty759+4iNjeXGjRvs3LkTHx8fqzZms5lffvmFqlWrWtblyJGDRYsWceTIEQBWrlz5SJUgDYeJiIgYTGZfHebh4cEHH3xA586dSU5Opm3btlSqVInu3bsTGBhIxYoViY2NxdHRkaxZs1r2c3Bw4OOPPyY4OJjExEReeOEFJk2alOE47Mxms/lxnJA8HxoGz8rsEMQGpnRJP0Yvz49yTimZHYLYSPZCRW3S7/tLN9qk3+nP2N8aVYJEREQMRneMTqM5QSIiImJIqgSJiIgYjL2NLpF/1igJEhERMRh7jYYBGg4TERERg1ISJCIiIoakJEhEREQMSXOCREREDCazb5b4tFASJCIiYjBKgtJoOExEREQMSZUgERERg8mi+wQBqgSJiIiIQSkJEhEREUNSEiQiIiKGpDlBIiIiBqOrw9IoCRIRETEY5UBpNBwmIiIihqRKkIiIiME46BJ5QJUgERERMShVgkRERAzGXpOCAFWCRERExKCUBImIiIghaThMRETEYHSfoDSqBImIiIghqRIkIiJiMKoDpVESJCIiYjC6T1AavQoiIiJiSEqCRERExJCUBImIiIghaU6QiIiIwdjba2o0qBIkIiIiBqVKkIiIiMHoZolplASJiIgYjIOSIEDDYSIiImJQqgSJYQ1q1YS/oi6xdu+PmR2K/Es/RuxnzSeLSElOonCx4vT4IIgcOXNatfl+1xd8vn4tdnZ2OGXNSkCvvhQv7Y3JZGLNkoX8GLEfe3t7Cnh68m7gh7jkyZNJZyN3+nZfBDMXLSEpOZlSxYsRHPQhzne8v7eYzWaGT5hMqeLFCHizndW2i1FRdOr9PusWzcM1d+4nEfozx16VIECVIDGgIvldmRrQigblSmR2KPIQ4q5cYf6USfQbHsyUxcvxKFCINUsWWrU5f+YfPl00n4FjJzJ+7kJadXibaaNHAvDNju38dfJ3xs2ez8T5i/Eo5MnKBXMz41TkLmKvXGHkpBBCRo0gbPkSvAoWZPqCxXdte+r0P/To/1++/Pa7dNu27PiCd97vT3TMJVuHLM+BByZBZ8+epUKFCvj7+9OqVStee+01unbtysWLF//1QRo1akSLFi3w9/e3/HzxxRePFDjAzJkzmTlz5n3bdOrUiaZNm+Lv74+vry/t27dn7969j3zs23Xv3p3IyMjH2ufgwYM5d+6czfo3stYvVmTrD7/yza9/ZHYo8hB+/uEQxb29KejpBUAT35bs+WoXZrPZ0sbR0Ynu/Qbgmi8fAMVLe3Plciwpycl4Fn2BDt3+g6OTU9q2Ut7EROlz9bTYd/Aw5b29KerlCUA7f1+27/rK6v29Ze2mzbRu0ZymDXys1kfFXOLrPXuZO2n8E4lZnn3/ajjM3d2dsLAwy/KECROYNGkSU6dO/dcHWrBgAV5eXg8f4WPw0UcfUatWLQCOHj1Kt27dWLVqFSVLlnws/S9cuPDBjR5SREQEvXv3tln/RjZ927cA1CxROJMjkYcRGx1FvvzuluW8bm7cSLjOjYQEy5CYW4ECuBUoAKQNl6ycP5fqteuSxdGR0uXKW/a9Fh9P6KrlNH7N78mehNxTZHQ0BdzdLMsebm5cu57A9YSEdENig9/vA8C+Q4et1rvnz8fU/6/8yf3p6rA0GZoTVKtWLaZOnUqjRo2oVKkSx48f59NPP+W7775j2bJlmEwmypcvz8iRI8maNes9+wkNDeXAgQNMmDABSKva9OmT9ss9f/58smXLxp9//om3tzchISE4OTmxaNEi1q1bh6urKy4uLlSqVOmhYq9YsSLNmzdn/fr1DB48mJ9//pnx48eTmJiIq6sro0aNonDhwhw/fpwRI0aQmJhI7ty5CQkJAWDAgAEkJCRgb2/PsGHDqFKlCo0aNWL58uUUKlSIcePGsW/fPuzs7GjZsiU9evQgIiLinudzNwsWLCAqKooePXqwatUqXn/9dZYvX86BAwfYvXs3V65cISoqivbt23Pu3Dn2799Pnjx5WLRoEVmzZmXTpk0P9T6IPAtMJvNdH31t75C+oJ2YeIN5IROJjY5m4NiJVtsiz59j6qgReJevyCstW9kqXHlIJpP5rl/MetCn2NJD/3YlJyezY8cOqlSpAoCPjw87duwgNjaWdevWsWbNGsLCwsiXLx+LF/9vPLdHjx6WobB+/fo98Dg//vgjI0aMYPv27Zw/f57vv/+eo0eP8tlnn7Fx40Y++eSThxqSu12pUqU4deoUSUlJDBs2jClTprBx40a6du3K8OHDgbRkp1evXmzZsoUWLVqwbNkyNmzYQMOGDQkNDSUwMJDDh63/FbJ69WouXLjA5s2bWb9+PTt37mT37t33PJ976dGjB+7u7ixYsABXV1erbUePHmXOnDksXryY8ePH4+Pjw5YtWwD47rvvOHny5H3fB5FnVX53d65c+t88j9iYaHI65yJbtuxW7WKiIgnu1xd7eweGTZpKTmdny7ZffvqRkf36Ur/JK7z7/gf613Amm7NkGW90e483ur3Hxm3brebxREXH4JIrF9mzZ79PD5JRdnZ2Nvl51vyrSlBUVBT+/v4AJCUlUalSJfr378+ePXuoXLkykDZ8c/r0ad544w0gLVkqV66cpY+HHQ4rVaoUBf6/rF2iRAmuXr3KX3/9RYMGDcj5/6XRV199FZPJ9K/7vMXOzo5s2bLx999/c+bMGXr27GnZdu3aNWJjY4mOjubll18GoEOHDgAcPnyYvn37cvz4cRo0aMDbb79t1W9ERAStW7fGwcGB7Nmz4+fnx759+2jUqNFdzycjqlWrhrOzM87//4e9Tp06AHh6ehIXF/fA90HkWVWxeg1WLpjHhXNnKejpxa6tW6hep65VmxsJCYwJ+hCfpq/w+tsBVtv+Ovk700aPoO/g4VSu+eKTDF3uodc7AfR6J+19ir18mbbv/ofTZ89R1MuTDVs+p+FLdTI5QnneZWhO0O1uDbOkpqbSvHlzhg0bBsD169dJTU29b792dnZWk96Sk5PT9Xt7uzvbZ8mShaSkpH9zClZOnDhBiRIlMJlMeHl5Wc4tNTWVmJgYHB0drTLamzdvEhUVRfXq1dm6dSu7d+9m27Ztlns8jFEAACAASURBVIrULXcmZGaz2fIa3O18MsLR0dFqOUsW67cwI++DyLMgdx5X/tM/iOljgklJScGjYCF6Bg3i1O8nWDgthPFzF7Jz8yZioiI5tOd7Du35X7V1yMQQ1nyyCLMZ1ixZaLmqzK1AAT4cOSazTkluk9fVlVH/HUDQyDEkpyTjVagQHw0OAuCXE78zavJU1i2al8lRPj8c9Oww4DHeJ6hWrVosWbKEnj17kjdvXoKDgylSpAh9+/a95z6urq78+eefmM1mzp49y4kTJ+57jDp16vD+++/Tp08fnJyc+OKLL2jQoMFDxfnzzz+zY8cONmzYgLu7O1evXuXQoUPUqFGDzz77jC1btrBixQo8PDz4/vvvqVevHmFhYRw4cAB3d3c8PDwICAigVq1atG7d2qrv2rVrs2nTJl5++WWSkpLYsmUL77333kPFd4uDg0OGkpeMvA9GNWHTrswOQR5S1RdrU/XF2lbrnF1cGD83Lanxb98B//Yd7rrv4HGTbB6fPJr6tV+kfu30Vbry3qXvmgCNGRR0z75++nrnY43tefMsDl3ZwmNLgsqUKUOfPn0ICAjAZDJRtmxZevTocd996taty2effcarr75KsWLFqF69+n3bly1bloCAANq2bYuLiwuFChX6V7ENGzaMHDlyWIbBpk2bZhmamz59OmPHjuXmzZs4OzszcWLaJMrJkycTHBzM5MmTcXV1ZdKkSaSmptK/f39CQ0NxcHCwtL3lzTff5O+//8bf35/k5GT8/Pxo2rQpERER/yrO2zVs2JAePXqwaNGih9ovI++DiIiIEdmZMzouI8+lhsGzMjsEsYEpXVo/uJE8s8o5pWR2CGIj2QsVtUm/s3fusUm/vV95ySb92spz8diMTp06ERcXl259+/bteeuttzIhogdLTEzkzTffvOu2wMBAGjdu/IQjEhEReXK2bNnC3LlzSUlJISAggI4dO1ptnzVrFp999hkuLi4AvPHGG3Ts2JHjx48zdOhQrl+/To0aNRg1alS6+bH/1nORBK1YsSKzQ3ho2bJlu+dkcxEREVvK7GeHRUZGMm3aNEJDQ3FycqJ9+/bUqlXL6ibGx44dY+rUqVStWtVq36CgID766COqVKnCkCFDWLduneUq7oelu1CJiIjIE7V3715q165Nnjx5yJEjB82aNSM8PNyqzbFjx5g/fz5+fn6MHj2amzdvcu7cORITEy33KmzTpk26/R7Gc1EJEhERkX/PVnfijouLu+v0FBcXF8uwFqTdf9DN7X+PSXF3d+fnn3+2LF+/fp2yZcsSFBRE0aJFGTRoEHPmzKFhw4ZW+7m5uT3SszWVBImIiBiMrYbDli1bxqxZ6S+w6dOnj9WtWkwmk9Vl+rfuBXhLzpw5rZ6b+c477zBkyBB8fHzuu9/DUhIkIiIij0VAQEC6e+gBVlUggAIFCnDo0CHLcnR0NO7u/3tA8vnz59m7dy9t27YF0pKdLFmyUKBAAaKjoy3tYmJirPZ7WJoTJCIiIo+Fi4sLXl5e6X7uTILq1q3Lvn37iI2N5caNG+zcuRMfHx/L9mzZsjF58mTOnDmD2Wxm1apVNG3aFE9PT7JmzWp5dmdYWJjVfg9LlSARERF5ojw8PPjggw/o3LkzycnJtG3blkqVKtG9e3cCAwOpWLEio0ePpmfPniQnJ1OtWjW6du0KQEhICMOGDePatWuUL1+ezp07ZzgO3SxRrOhmic8n3Szx+aabJT6/bHWzxMVfH7BJv+++/Gw9nFiVIBEREYPRo8PSaE6QiIiIGJIqQSIiIgZjq/sEPWv0KoiIiIghqRIkIiJiMI9yg8HniSpBIiIiYkhKgkRERMSQNBwmIiJiMPYaDQNUCRIRERGDUiVIRETEYHSJfBq9CiIiImJIqgSJiIgYjL0ukQeUBImIiBiO7hOURsNhIiIiYkhKgkRERMSQlASJiIiIIWlOkIiIiMFoTlAaJUEiIiIG46BbRgMaDhMRERGDUiVIRETEYDQclkaVIBERETEkJUEiIiJiSBoOExERMRh7NBwGqgSJiIiIQakSJCIiYjD29qqBgCpBIiIiYlCqBImIiBiMvW6WCKgSJCIiIgalSpCIiIjBqBCURpUgERERMSQlQSIiImJIGg4TERExGD07LI0qQSIiImJIqgSJiIgYjIOdaiCgJEhERMRwNByWRqmgiIiIGJIqQSIiIgaj+wSlUSVIREREDElJkIiIiBiShsNEREQMxt5eNRBQJUhEREQMSpUgERERg7HXJfKAKkEiIiJiUKoEiZUpXVpndghiI/2XbszsEMRGVtcplNkhiI1kL1TUJv2qEpRGlSARA1ACJCKSnpIgEREReeK2bNlCixYteOWVV1i1alW67V9++SX+/v60bNmSXr16cfXqVQA2btxIvXr18Pf3x9/fn2nTpmU4Bg2HiYiIGExmPzssMjKSadOmERoaipOTE+3bt6dWrVqULFkSgGvXrhEcHMxnn32Gh4cH06dPZ+bMmQwbNoxjx44xaNAgfH19HzkOVYJERETkidq7dy+1a9cmT5485MiRg2bNmhEeHm7ZnpyczMiRI/Hw8ADA29ubCxcuAHD06FE2btyIn58fAwYMsFSIMkJJkIiIiME42NvZ5CcuLo6zZ8+m+4mLi7M6flRUFG5ubpZld3d3IiMjLcuurq40bdoUgMTERBYsWECTJk0AcHNzo1evXmzevJmCBQsyevToDL8OGg4TERGRx2LZsmXMmjUr3fo+ffrQt29fy7LJZLIakjObzXcdoouPj6d3796UKVOG1q3Trl6ePXu2ZXu3bt0syVJGKAkSERExGFvNCQoICLAkK7dzcXGxWi5QoACHDh2yLEdHR+Pu7m7VJioqinfffZfatWszZMgQIC0p+uyzz+jSpQuQljw5ODhkOF4lQSIiIgZjq/sEubi4pEt47qZu3brMnDmT2NhYsmfPzs6dOxkzZoxle2pqKu+99x7NmzenV69elvU5cuRg0aJFVK1alcqVK7Ny5UpVgkREROTZ4eHhwQcffEDnzp1JTk6mbdu2VKpUie7duxMYGMjFixf59ddfSU1NZceOHQBUqFCBsWPH8vHHHxMcHExiYiIvvPACkyZNynAcdmaz2fy4TkqefYf/PpfZIYgN6GaJzzfdMfr5VbBZG5v0e/DUWZv0W7O4l036tRVdHSYiIiKGpOEwERERg7G317PDQEmQiIiI4egBqmk0HCYiIiKGpEqQiIiIwWT2s8OeFqoEiYiIiCEpCRIRERFDUhIkIiIihqQ5QSIiIgajq8PSKAkSERExGAd7DQSBhsNERETEoFQJEhERMRhdIp9GlSARERExJFWCREREDEaPDkujSpCIiIgYkpIgERERMSQNh4mIiBiMvS6RB1QJEhEREYNSJUhERMRg7NHMaFASJCIiYji6T1AaDYeJiIiIIakSJCIiYjAqBKVRJUhEREQMSUmQiIiIGJKSIBERETEkzQkSERExmCwOqoGAkiARERHD0SXyaZQKioiIiCGpEiQiImIwumN0GlWCRERExJCUBImIiIghaThMRETEYOztNRwGqgSJiIiIQakSJCIiYjD2ukQeUCVIREREDEqVIBEREYPRzRLTKAkSERExGCVBaTQcJiIiIoakJEhEREQMSUmQiIiIGJLmBImIiBiMg26WCCgJEhERMRzH1GQb9ZzNRv3ahobDRERExJCUBImIiIghKQkSERERQ9KcIHnu/BixnzWfLCIlOYnCxYrT44MgcuTMadXm+11f8Pn6tdjZ2eGUNSsBvfpSvLQ3JpOJNUsW8mPEfuzt7Sng6cm7gR/ikidPJp2NZMSgVk34K+oSa/f+mNmhyEPY98tvLNyyg+SUFIoXKsB/33qdnNnTzzEJ/XYvm7+PADs7PPPlZcBbbXDN5cyIxas4F3PJ0u7ipVgqlyzOuB6dn+RpyDNElSB5rsRducL8KZPoNzyYKYuX41GgEGuWLLRqc/7MP3y6aD4Dx05k/NyFtOrwNtNGjwTgmx3b+evk74ybPZ+J8xfjUciTlQvmZsapSAYUye/K1IBWNChXIrNDkYd0Jf4aE1dtYPQ7HVkxrD+F8uVlwZbwdO1O/HOOtV99x6wPerJ0cD883fOzZOsXAIx+tyOLBwayeGAgQe1b45w9O/3atXzSpyL/0pYtW2jRogWvvPIKq1atSrf9+PHjtGnThmbNmjF06FBSUlIAOH/+PB07duTVV1+lZ8+eXL9+PcMxKAm6w7Vr1xg1ahS+vr74+/vTqVMnfvnlF5sft127dvj7+9OwYUNefPFF/P398ff358SJEwwdOpSjR4/aPIbnwc8/HKK4tzcFPb0AaOLbkj1f7cJsNlvaODo60b3fAFzz5QOgeGlvrlyOJSU5Gc+iL9Ch239wdHJK21bKm5ioyCd/IpIhrV+syNYffuWbX//I7FDkIR387SRlinjh5Z4fgJb1avPloZ+sPrsA3kU8WTV8AM7Zs3EzOZmYK1dxyZnDqk1ySgrjV26gTxtf3F1VxX0aRUZGMm3aND799FM2bdrE2rVr+eMP689tUFAQI0aMYMeOHZjNZtatWwfAqFGj6NChA+Hh4VSoUIE5c+ZkOA4Nh93GZDLRvXt3atWqxaZNm8iSJQv79++ne/fubN26FVdXV5sde/369QCEhoZy4MABJkyYYNk2duxYmx33eRMbHUW+/O6W5bxubtxIuM6NhATLkJhbgQK4FSgAgNlsZuX8uVSvXZcsjo6ULlfesu+1+HhCVy2n8Wt+T/YkJMOmb/sWgJolCmdyJPKwoq5cxc01t2XZLY8L1xNvkpB4M92QWBYHB777+Rcmrw7FKUsW3mnR1Gr7tn2HyJc7F/Url0eerLi4OOLi4tKtd3FxwcXFxbK8d+9eateuTZ7/n2rQrFkzwsPD6dOnDwDnzp0jMTGRKlWqANCmTRtmzJhBu3btOHjwILNnz7asf/vttwkKCspQvEqCbhMREcGFCxcIDAzE3j6tSFa7dm3Gjx+PyWRi2LBhnDx5kpiYGLy9vZk6dSopKSl8+OGHxMTEANC7d28aN27M6dOnCQ4O5sqVK2TLlo3hw4dTrly5DMXVqVMnyy/GvHnzcHR05OzZszRq1IgcOXLw5ZdfArBgwQLy58/Pt99+y4wZM0hJScHLy4sxY8bYNIF7mphMZrjLPcDsHdIXPRMTbzAvZCKx0dEMHDvRalvk+XNMHTUC7/IVeaVlK1uFKyL/z2w2Y3eXD++tv8V3ql+pPPUrlefzvQcImruEVcMHWNqu3/09/du3sWm8cnfLli1j1qxZ6db36dOHvn37WpajoqJwc3OzLLu7u/Pzzz/fc7ubmxuRkZFcvnwZZ2dnsmTJYrU+o5QE3ebXX3+lTJky6T50DRo04ODBgzg6OrJ27VpMJhMBAQF88803JCQk4OnpyYIFCzh+/DibN2+mcePGDBw4kBEjRlCuXDn++OMPevfuzY4dOx45xiNHjrB161by5MlD3bp1GThwIKGhoQwePJitW7fi5+fHlClTWL58Oblz52bNmjWEhIQYppqU392dP387blmOjYkmp3MusmXLbtUuJiqSkBFDKVSkKMMmTcUpa1bLtl9++pGZ48bg2+5NfNu9+cRiFzGaJVu/YM+xtM9rQmIixQsWsGyLuRpHrhzZyZ7VyWqfs9ExxMZdo1KJFwBoXrsGU9duIv7GDXLnzMnJM+dJNZmoUrLYEzsP+Z+AgABat26dbv3tVSBIG3m5/Un2ZrPZavle2+9sB6RbfhhKgm5jb29P1tu+DG9Xs2ZN8uTJw6pVqzh16hR///03CQkJVK1alalTpxIZGUnDhg3p3bs3169f59ixYwwePNiyf0JCApcvX37kikzp0qUpWLAgAK6urtSpUweAQoUKERcXx5EjR7hw4QKdO6ddDWEymcidO/c9+3veVKxeg5UL5nHh3FkKenqxa+sWqtepa9XmRkICY4I+xKfpK7z+doDVtr9O/s600SPoO3g4lWu++CRDFzGcd15ryjuvpQ1lXY6/xjsTpnM2KgYv9/xs/j6Clyqmr57HxsUzeukaFg0MJI9zTr489BPFCnqQ+/+Hu3/64xRVS5V4pC9Gybg7h73upUCBAhw6dMiyHB0djbu7u9X26Ohoy3JMTAzu7u7kzZuX+Ph4UlNTcXBwSLffw1ISdJsKFSrw6aefpss0p06dSqVKlZg5cyadO3emTZs2XL58GbPZzAsvvMD27dv57rvv+Prrr1myZAnr16/HycmJsLAwSx8XL160jH0+CkdHR6tlBwcHq+XU1FSqVavGvHnzALh58+YjzZx/1uTO48p/+gcxfUwwKSkpeBQsRM+gQZz6/QQLp4Uwfu5Cdm7eRExUJIf2fM+hPd9b9h0yMYQ1nyzCbIY1SxZaripzK1CAD0eOyaxTEjEE11zODOzwOiOXrCI5NZVC+fMy5O03APjtn7NMXh3K4oGBVCpRjE6vvEy/mQtxsLcnf+5cfNS9k6Wfc9GXKJDPGMP/z7K6desyc+ZMYmNjyZ49Ozt37mTMmP/9nfX09CRr1qwcPnyY6tWrExYWho+PD46OjtSoUYNt27bh5+fHpk2b8PHxyXAcSoJuU6NGDfLly8esWbPo1asXDg4OfPfdd4SGhnL16lWaN2/O66+/zpkzZ4iIiKBOnTqsXLmSM2fOMHjwYHx8fHj55ZctyVFYWBj+/v7s2bOHESNGWObu2FLlypUZNmwYf/31F8WKFWPOnDlERkZaTbR+3lV9sTZVX6xttc7ZxYXxc9OSGv/2HfBv3+Gu+w4eN8nm8YntTdi0K7NDkAyoXb4MtcuXSbe+TBEvFg8MtCz716+Nf/3a6doB9HvD32bxyePj4eHBBx98QOfOnUlOTqZt27ZUqlSJ7t27ExgYSMWKFQkJCWHYsGFcu3aN8uXLW0Y4Ro4cyaBBg5g7dy4FCxZk6tSpGY5DSdBt7OzsmDNnDuPHj8fX15csWbLg6urKggULcHBwYMCAAWzduhVHR0eqVavG2bNn6d69Ox9++CF+fn44ODgQFBSEi4sLkydPJjg4mEWLFuHo6Mi0adOeSHnWzc2NcePG0a9fP0wmEx4eHkyePNnmxxUREXkYfn5++PlZX327cOH/7utWpkwZNmzYkG4/T09PVqxY8VhisDPfeRMGMbTDf5/L7BDEBvov3ZjZIYgNra5TKLNDEBsp2Mw2V7nFx8fbpN9cuXLZpF9bUSXoCVq6dCkbN6b/MnJ3d7fKfkVERMT2lAQ9QV26dKFLly6ZHYaIiIigJEhERMRwsqbctFHPz9ZwmJ4dJiIiIoakSpCIiIjBmE2mzA7hqaBKkIiIiBiSkiARERExJCVBIiIiYkiaEyQiImI0Zs0JAiVBIiIihmM26WERoOEwERERMShVgkRERIxGw2GAKkEiIiJiUKoEiYiIGIxulphGlSARERExJCVBIiIiYkgaDhMRETEaTYwGVAkSERERg1IlSERExGB0s8Q0SoJEREQMxpyaktkhPBU0HCYiIiKGpCRIREREDElJkIiIiBiS5gSJiIgYjVkTo0GVIBERETEoVYJEREQMxqxKEKAkSERExHh0x2hAw2EiIiJiUKoEiYiIGIw5NTWzQ3gqqBIkIiIihqQkSERERAxJw2EiIiJGo6vDAFWCRERExKBUCRIRETEY3ScojSpBIiIiYkiqBImIiBiM2aRL5EGVIBERETEoJUEiIiJiSBoOExERMRqTnh0GqgSJiIiIQakSJCIiYjBmPUUeUCVIREREDEqVIBEREaMx6WaJoCRIRETEcHSfoDRKgkREROSpcP78eYKCgrh06RLFihUjJCSEnDlzWrWJiopi8ODBxMTEYG9vz3//+1/q1KlDcnIytWrVonDhwpa2oaGhODg43PN4mhMkIiIiT4VRo0bRoUMHwsPDqVChAnPmzEnXZtKkSTRq1IiwsDCmTJnCgAEDSE1N5cSJE1StWpWwsDDLz/0SIFASJCIiIk+B5ORkDh48SLNmzQBo06YN4eHh6do1bdoUX19fAIoWLcrNmzdJSEjg6NGjxMbG0qZNG9544w0OHDjwwGNqOExERMRobPQU+bi4OOLi4tKtd3FxwcXF5b77Xr58GWdnZ7JkSUtN3NzciIyMTNfuVpIEsHjxYsqWLUuuXLmws7OjcePG/Oc//+HkyZN0796dLVu2kDdv3nseU0mQiIiIwdjqPkHLli1j1qxZ6db36dOHvn37Wpa3b9/O+PHjrdoULVoUOzs7q3V3Lt9u6dKlrF27lpUrVwLQvn17y7Zy5cpRqVIlfvjhB5o0aXLPPpQEiYiIyGMREBBA69at062/swrUvHlzmjdvbrXu1sTm1NRUHBwciI6Oxt3d/a7HmTRpEt988w2rVq2iQIECAGzatIlq1apRpEgRAMxmM46OjveNV0mQiIiIwZhTbVMJ+jfDXvfi6OhIjRo12LZtG35+fmzatAkfH5907ZYuXUpERASrV6+2OtaJEyf46aefCA4O5tSpUxw/fpzq1avf95h2ZrONBgblmXT473OZHYLYQP+lGzM7BLGh1XUKZXYIYiMFm7WxSb+XDn5nk37z1az/SPufO3eOQYMGcenSJQoWLMjUqVPJnTs3q1evJioqisDAQF588UWcnZ2tEqAFCxaQM2dOhgwZwqlTp7Czs2Po0KHUrl37vsdTEiRWlAQ9n5QEPd+UBD2/bJYEHfjGJv3me7GBTfq1FQ2HiZVyTimZHYLYgL4kn29v7Tuf2SGIjexu9uA2knG6T5CIiIgYkipBIiIiBmM22WZi9LNGlSARERExJFWCREREjEbXRAGqBImIiIhBqRIkIiJiMGZTamaH8FRQJUhEREQMSUmQiIiIGJKGw0RERIxGl8gDqgSJiIiIQakSJCIiYjB6bGgaJUEiIiIGo6vD0mg4TERERAxJlSARERGj0XAYoEqQiIiIGJSSIBERETEkDYeJiIgYjFn3CQJUCRIRERGDUiVIRETEaMyqBIEqQSIiImJQqgSJiIgYjDlVlSBQJUhEREQMSpUgERERo9GcIECVIBERETEoJUEiIiJiSBoOExERMRiznh0GqBIkIiIiBqVKkIiIiMGYU1MzO4SngpIgERERo9FwGKDhMBERETEoJUEiIiJiSEqCRERExJA0J0hERMRgzLpjNKAkSERExHg0MRrQcJiIiIgYlCpBIiIiBmNOTcnsEJ4KqgSJiIiIIakSJCIiYjB6dlgaVYJERETEkJQEiYiIiCFpOExERMRoTBoOA1WCRERExKBUCRIRETEYsyk1s0N4KqgSJCIiIoakSpCIiIjRPKXPDjt//jxBQUFcunSJYsWKERISQs6cOa3anDt3Dl9fX4oUKQJA/vz5Wbx4MUlJSQwdOpRjx46RLVs2QkJCKFGixH2Pp0qQiIiIwZjNZpv8PKpRo0bRoUMHwsPDqVChAnPmzEnX5tixY/j5+REWFkZYWBiLFy8GYMWKFWTPnp3t27czZMgQBg8e/MDjKQkSERGRTJecnMzBgwdp1qwZAG3atCE8PDxdu6NHj/L777/j7+9P586dOXHiBAC7d++mZcuWANSsWZPY2FjOnz9/32NqOExEREQei7i4OOLi4tKtd3FxwcXF5b77Xr58GWdnZ7JkSUtN3NzciIyMTNcua9astGzZkvbt2/Pdd9/Ru3dvtm3bRlRUFG5ubpZ2bm5uXLx4kUKFCt3zmEqCRERE5LFYtmwZs2bNSre+T58+9O3b17K8fft2xo8fb9WmaNGi2NnZWa27cxmw6qdBgwZMmTKFU6dOYTabrdqbzWbs7e8/4KUkSERExGhsdLPEgIAAWrdunW79nVWg5s2b07x5c6t1ycnJ1KpVi9TUVBwcHIiOjsbd3T1dXytWrMDX1xdXV1cgLdnJkiULHh4eREVFWSZMx8TE3HX/2ykJEhERMRhb3Sfo3wx73YujoyM1atRg27Zt+Pn5sWnTJnx8fNK1O3jwIImJiXTv3p0DBw5gMpkoXrw4DRo0ICwsjBo1anDo0CGyZs1636Ew0MRoEREReUqMHDmSdevW0aJFCw4dOkS/fv0AWL16NdOnTwdg6NCh7N27F19fXyZOnMiUKVOwt7enU6dOJCUl8dprrzF27FgmTZr0wOPZmR/HNW3y3Lhx/nRmhyA2cOXo4cwOQWzorX33vwJGnl27g/vYpN9Ty2bYpN/iAYE26ddWVAkSERERQ9KcIHkufbsvgpmLlpCUnEyp4sUIDvoQ5zvuOnqL2Wxm+ITJlCpejIA321ltuxgVRafe77Nu0Txcc+d+EqHLA+z75TcWbtlBckoKxQsV4L9vvU7O7NnStQv9di+bv48AOzs88+VlwFttcM3lzIjFqzgXc8nS7uKlWCqXLM64Hp2f5GnIIxjUqgl/RV1i7d4fMzsUecYpCXpKnT17lldffdXqlt8mk4kbN26QM2dOYmJigLTbhQMsXbqUwMBALl68SI4cOQC4du0ahQsXJiQkxNLOCGKvXGHkpBCWzvyYol6efDx/EdMXLGboB+nLtKdO/8P46TM5evw3ShUvZrVty44vmLt0OdG3fWFK5roSf42JqzYwq997eLnnZ37YdhZsCeeDN1pZtTvxzznWfvUdiwe+j3P2bMzZtI0lW7+gf/vWjH63o6Xdb6fPMHLJp/Rr1/JJn4pkQJH8rvR7rQFlPT34K0qfS3l0SoKeYu7u7oSFhd1128yZMwHr+yUAfPTRR9SqVQtIS5oCAwP55JNPCAoKsm2wT5F9Bw9T3tubol6eALTz9+XNbu8xpF/fdPecWLtpM61bNKfAHZdRRsVc4us9e5k7aTz+nd95YrHL/R387SRlinjh5Z6W1LesV5tuE6fTr52/1XvrXcSTVcMHkMXBgZvJycRcuUrBfHmt+kpOSWH8yg30aeOLu2ueJ3oekjGtX6zI1h9+JepqfGaH8ux7Sp8d9qQpCXqOJSQkcPny0sM8LAAAGXtJREFU5f9r796joq7zP46/RhQkULEEFC+llD/Oetl0MfC4mqVt4i3Un+mWoGJqPxVT8fLTtdo0NS/tpmJqXlePkZcVsi1qF2+tZrps+vMaW3JcVBRwQRDBuMz8/mCdZBHdFYYvM9/n45w5Z+Yzw8wrCX3z/ly+6tixo9FRalRGVpaa+v14aqi/r6/ybxboZkFBhSmx2a+VLTo8klx+4bBfk0f0m3lvOj4s/iOZ13Pl2/jHaUlfn4a6eesHFdz6ocKUWF03N/355Bktjdst97p1FdX3uXLPf3YkWY80aqDuP21XI9lRdcs/+1KS1CWwpcFJnJ/NShEkUQTVapmZmXrhhRfsjwcMGKBXXnnlnl8zd+5ceXp6Kjs7W40aNVLfvn01atQoByetXaxW211PGXW7z8mhqP1sNpssqvi9rexU2O4d26l7x3b6w1fHNGP1Rm17fbr9tTsPHFLM8MEOzQugdqMIqsXuNR1WmdvTYd98840mT56s5557Tu7u7g5KWHu8v/F3OvDVEUnSzYICPdH6x/U9mVnX1LBBA3l6ehoVD1Ww8dM/6fDpc5Kkglu31KZZU/tz13Lz1OAhT3l6lP9//FLWNWXn5atj4GOSpLDQYP1me4JuFBaqkZeXvruYrlKrVU8+Xn4dGGAadIIkUQS5rM6dOysiIkIxMTGKj4+3X5DOVU2IGqkJUSMlSdk5OfrvMeP190uX9WiL5tr1yR/Us1tXgxPiQUX1e05R/cqmsnJu5CvqneW6lHlNLfyaaM+ho+rW4ScVviY774bmbf5I62dNlo+3l5KST6h1M381+ud06InvU9XpicC7dgwBmAfzAy5s9OjRunnzprZv3250lBr1cOPGemvmdM14c74GjRyj71IvKOZ/xkmSzqT8TS++8qrBCfGgGjfw1qyXhujNjdsUueA3Sr1yVRPC+0qSvk27pDGLyw6A6xjYWhG/eEZTVq7TmMUrtO+b/9PbYyPs73M56x9q+khjQ/4bgNrAZrM55OZsXLs9YHLu7u6aMmWKFi5cqIEDB6pBgwZGR6ox3UOfUvfQpyqMt/uvttqxfk2F8fn/W/nuuRP7/1it2VA1oe2CFNouqMJ4UKsW2jDrx2MQXugeqhe6h971Paa8+MJdx+Ec3knYa3QEuAgum4FyuGyGa+KyGa6Ny2a4LkddNuP7dUsd8r6Pj3Wu41joBAEAYDacEySJNUEAAMCk6AQBAGAyHJZYhiIIAACzoQiSxHQYAAAwKYogAABgShRBAADAlFgTBACAydjYIi+JIggAANOxlZYaHaFWYDoMAACYEp0gAADMhitmSaITBAAATIpOEAAAJsO108vQCQIAAKZEEQQAAEyJ6TAAAMyGc4Ik0QkCAAAmRScIAACT4bDEMnSCAACAKdEJAgDAZNgiX4YiCAAAs6EIksR0GAAAMCmKIAAAYEoUQQAAwJRYEwQAgMnYSkuMjlArUAQBAGA2LIyWxHQYAAAwKTpBAACYjI1rh0miEwQAAEyKIggAAJgSRRAAADAl1gQBAGA2VnaHSRRBAACYjs1aanSEWoHpMAAAYEp0ggAAMBkbhyVKoggCAAC1RHp6umbMmKF//OMfat26tZYtWyYvL69yr3n11Vd15coVSZLVatXf/vY37dq1S0FBQQoJCVHLli3tr929e7fc3Nwq/TyKIAAAzKaWHpb41ltv6aWXXlK/fv20atUqvf/++5oxY0a516xZs8Z+f/ny5XryySfVoUMHnT59Wp06ddKGDRv+7c9jTRAAADBccXGx/vKXv+j555+XJA0ePFiff/55pa9PTU1VQkKCZs2aJUk6deqUsrOzNXjwYL344os6duzYfT+TThAAAKgWeXl5ysvLqzDesGFDNWzY8J5fm5OTI29vb9WtW1aa+Pr6KiMjo9LXv//++xozZoy8vb0lSRaLRb169dL48eP13XffaezYsfrkk0/08MMPV/oeFEEAAJiMrdQxW+R/97vfKTY2tsL4pEmTFB0dbX+cmJioRYsWlXvNo48+KovFUm7sXx/flpubq8OHD2vBggX2seHDh9vv/+QnP1HHjh31zTffqHfv3pXmpQgCAADVYuTIkRo0aFCF8X/tAoWFhSksLKzcWHFxsUJCQlRaWio3NzdlZWXJz8/vrp9z8OBB9ejRQx4eHvaxhIQEde7cWa1atZJUtgOuXr1698xLEQQAgNlYHbMw+t+Z9qpMvXr1FBwcrM8++0wDBgxQQkKCevTocdfXnjhxQsHBweXGUlJSdOLECf36179Wamqqzp07p5/97Gf3/EwWRgMAYDI2m80ht6p68803tWPHDvXt21fJycmaMmWKJCkuLk7Lly+3v+7ixYvy9/cv97UTJ05Udna2+vfvr9dee02LFy+2rxeqjMXGiUm4Q2H6342OAAe4fuqvRkeAA/3ySLrREeAgB349ySHve2L2GIe875OL/v3t6bUB02EAAJgN/Q9JTIcBAACToggCAACmRBEEAABMiTVBAACYjM3qmMMSnQ1FEAAAJmNz0DlBzobpMAAAYEp0ggAAMBu2yEuiEwQAAEyKIggAAJgS02EoxzPgUaMjwAH4vrq2A88bnQDOht1hZegEAQAAU6ITBACAybBFvgydIAAAYEp0ggAAMBu2yEuiCAIAwHxsTIdJTIcBAACToggCAACmRBEEAABMiTVBAACYjK2UNUESnSAAAGBSdIIAAC4hPz9f3t7eRsdwCjZ2h0miEwRIkoqKirR69WrNnDlT+fn5io2NVVFRkdGxUA1yc3M1d+5cRUZG6vr165o9e7Zyc3ONjoUHlJ2drXfffVfr169XSUmJJMlqtWrbtm36xS9+YXA6J2KzOebmZCiCAEnz5s1TYWGhzp49Kzc3N6WlpWnOnDlGx0I1eP3119WhQwddv35dDz30kPz8/DRjxgyjY+EBTZ8+XRcuXNCBAwe0bt06ff/99woPD9fGjRs1e/Zso+PByTAdBkg6c+aM4uPj9eWXX8rT01OLFy/WgAEDjI6FanDp0iUNGzZMcXFxcnd319SpUzVw4ECjY+EBpaWlKSkpSfn5+Ro+fLg+/PBDRUREaNSoUXJ3dzc6ntOwlXIVeYkiCJAkWSwWFRUVyWKxSJJycnLs9+Hc3NzcdOPGDfv388KFC6pThya4s7q95sfb21vXr1/XypUr1alTJ4NTwVlRBAGSIiMjNXr0aGVlZWnBggVKSkrSxIkTjY6FajB58mRFREToypUrmjBhgk6cOKGFCxcaHQsP6M5fTpo0aUIBhCqhCAIkhYeHq3379jp69KhKS0u1evVqBQUFGR0L1aB79+5q166dTp48qdLSUs2bN09NmjQxOhYe0M2bN5WcnCyr1arCwkIlJyfLdseC3C5duhiYzok44SJmR7DYbPxJAEVFRTp06JDy8vLKjYeHhxuUCNUlOztbn376aYUdYZMmTTIoEaoiIiKi0ucsFou2bNlSg2mc19FX+jnkfUPWf+qQ93UUOkGApLFjx8pms6l58+blximCnN/YsWPVtm3bCt9bOKfY2Fg1atTI6BhOz2blnCCJIgiQVLYQes+ePUbHgIMsWrTI6AioJqNGjVJ8fLzRMeAi2CIBSAoNDdVXX30lK78duZzevXtr586dunjxotLT0+03OCdWcFQTm9UxNydDJwiQFBAQoKioKPvOE5vNJovFonPnzhmcDFVVUFCghQsXqnHjxvYxi8WivXv3GpgKD+ratWuKjY2t9HnWeuE/QREESNqxY4f27dungIAAo6Ogmu3fv19HjhxR/fr1jY4CoJahCAIk+fr6ysfHx+gYcIDmzZsrNzeXIshF+Pr60u2pBjYrJ0ZLFEGAJMnHx0f9+/dX586dVa9ePfs4C2qdX3Fxsfr166cnnnii3PeWrdTO6ebNm0ZHgAuhCAIk9ezZUz179jQ6Bhzg1VdfNToCqpGHh4f9/saNGxUVFWVgGufFAvMyFEEwtaysLPn6+iokJMToKKhmZ86cUbt27bgGnIupW/fHf7Y++eQTiiBUCUUQTG3u3Llau3atRowYIYvFUu63I3YQObePPvpI8+fP14oVKyo8x8nCzuvOn1G6GVVg5c9OogiCya1du1aStHv37goLoy9dumREJFSTyMhISdLWrVsNToLqdGdnjy7fg2NhdBmKIJjalStXZLPZNG7cOK1bt87+m2VpaanGjh2rzz//3OCEeFAzZ87kZGEX9N1336lXr16SpIyMDPv922d70b3Ff4IiCKa2YsUKHT16VJmZmXr55Zft43Xr1mWhtJNjqsQ1ffHFF0ZHgAvhKvKApA8++EDjxo2763P79+/XM888U8OJUFUhISF69tlnK32e4w9gZodfetoh79vtw4MOeV9HoRMESJUWQFJZt4giyPk89NBDeuqpp4yOAdROTnidL0egCALug2apc/Lx8dGgQYOMjgHUSvy9VoaryAP3wQ4U53Tn6dAAnMt7772nlStX3vW5oqIizZgxQ2FhYRo0aJDOnz8vqaywW7x4sfr06aO+ffvqr3/9630/hyIIgEvasWPHfV8zfvz4GkgC1EJWm2NuVXTjxg3NmTNHmzZtqvQ1W7dulaenpxITEzVnzhzNnj1bUtmi+fPnz+uzzz7TqlWrNHv2bJWUlNzz8yiCAJhWRkaG0REA3GHv3r167LHHNHr06Epfc+DAAQ0cOFCS1KVLF2VnZys9PV0HDx5U3759VadOHbVu3VrNmjXT8ePH7/l5rAkC7oO5c9fFVCdQvfLy8pSXl1dhvGHDhmrYsOF9vz48PFySKp0Kk6TMzEz5+vraH/v6+urq1avKzMyUn59fhfF7oQgCJJWUlOjQoUO6fv16ufHw8HBt377doFQA4Bg/33HYIe+7cuVKxcbGVhifNGmSoqOj7Y8TExMrHFPRpk0bbd68+b6fcftgzDsf16lTR1ar9a7j90IRBEiKiYlRenq6AgMDy/0QhYeHl7tqNQCgciNHjrzrrsx/7QKFhYUpLCzsgT7D399fmZmZatWqlSTp2rVr8vPzU9OmTZWZmWl/3e3xe6EIAiSlpKRwiQwTYqoTqF7/7rRXVTz99NP6+OOPFRwcrOTkZHl4eCggIEA9evTQ73//e/Xv31+XLl3ShQsX1KFDh3u+F0UQICkwMLDCfDJcS25urho1alRu7Pb6AwC1W1xcnDIzM/Xaa68pIiJCb7zxhvr16yd3d3ctWbJEktSnTx+dPHnSvmh6wYIFql+//j3fl8tmAJLGjBmj48ePq23btnJ3d7ePb9myxcBUqA7nzp3T1KlTdevWLW3fvl0jRozQe++9p3bt2hkdDYDBKIIASceOHbvrOJddcH4vv/yy5s2bp5iYGCUkJOjw4cP67W9/q127dhkdDYDBOCcIUFmxU1hYqP379+tPf/qT8vLyKIBcRGFhoQIDA+2Pu3XrpqKiIgMTAagtKIIASevWrVNsbKyaNWumFi1aaM2aNVq9erXRsVANfHx89O2339p3/e3Zs6fC2iAA5sR0GCBpwIAB2rlzp30RXWFhoQYPHqzExESDk6Gq0tLSNGvWLJ06dUoeHh567LHHtHTpUrVp08boaAAMxu4wQGVbpe/cReDh4aG6dfnxcAWtWrVSXFycCgoKZLVaJUne3t4GpwJQGzAdBkgKDQ1VdHS09u3bp3379mnKlCkKCQkxOhaqwf79+7V06VLZbDYNHTpUvXr10u7du42OBaAWYDoMUFknKC4uTl9//bVsNptCQ0M1bNgwukEuYMiQIVqwYIFOnTql5ORkvfHGG4qIiKAQAsB0GMwtKytLvr6+unLlinr27KmePXvan8vMzFRAQIBx4VBtgoKCtHLlSg0cOFBeXl4qLi42OhKAWoAiCKY2d+5crV27ViNGjLDvHrrdHLVYLNq7d6+R8VANmjRpovnz5+v06dNaunSp3nnnHYpbAJKYDgPg4vLz85WUlKROnTrp0Ucf1bZt2xQeHi4vLy+jowEwGAujAUknT57Upk2bVFRUpKioKIWGhurLL780Ohaqgbu7u7y8vHT8+HElJCSofv36Wr9+vdGxANQCTIcBkt5++21FR0friy++kIeHh3bv3q3o6Gj16NHD6GioomnTpik3N1dpaWkKDg7W0aNH1blzZ6NjAagF6AQBkqxWq7p3764DBw7o+eefV0BAgEpLS42OhWqQkpKiLVu26LnnntMrr7yiuLg4Xb582ehYAGoBiiBAkqenpzZu3KijR4/qmWee0ZYtW1gz4iIeeeQRWSwWtW7dWikpKWrZsiW7wwBIoggCJEnLli1TQUGBVqxYoUaNGikjI0Pvvvuu0bFQDZ544gnNnz9fISEh2rx5sz744AOxHwSAxJogwK6wsFCdO3fWxYsXlZmZyUGJLiA3N1dTp05VamqqHn/8cUVHR+vQoUMUuAAk0QkCJEnTp09Xy5YtJUn+/v7q0qWLZs6caXAqVMXZs2fVr18/nT59WsHBwZLKdgEmJSXZryEGwNw4JwiQNHDgQO3Zs6fc2KBBgxQfH29QIlTVyJEjNWHChArXgPvzn/+sDRs2aPPmzcYEA1Br0AkCJNWvX18HDx60P/7qq6/k6elpYCJUVV5e3l0vgtu9e3fl5OQYkAhAbcOiB0DSW2+9pRkzZmjmzJmyWCxq2rSplixZYnQsVEFJSYmsVqvq1Cn/u57VamV3GABJTIcB5eTk5KhevXry9vY2OgqqaN68efLx8dHkyZPLjcfGxiotLY0iFwBFECBJly9f1ty5c3X58mVt27ZNMTExWrhwoVq0aGF0NDyg/Px8jRs3TlevXlVQUJA8PDx09uxZPfzww1q9erV8fHyMjgjAYBRBgKQxY8Zo9OjRWrZsmeLj47Vz5059/PHH2rZtm9HRUAU2m01ff/21zp07pzp16qh9+/b2nWIAwMJoQGXTYD//+c8lSRaLRS+++KLy8/MNToWqslgs6tq1q6KiojRq1CgKIADlUAQBKtsddvXqVVksFklScnKy3N3dDU4FAHAkpsMAlR2i9/rrrystLU2tWrVSbm6uli9frp/+9KdGRwMAOAhFEPBPxcXFunDhgkpLS9WmTRs6QQDg4jgnCKZ3/vx57dq1S6mpqfLw8NDjjz+uoUOHqlmzZkZHAwA4EGuCYGpHjhzRSy+9pFu3bunpp59W165dlZ2drSFDhujYsWNGxwMAOBDTYTC1X/7yl/rVr36l9u3blxs/efKk3nnnHX344YcGJQMAOBqdIJhafn5+hQJIkjp27KjCwkIDEgEAagpFEEytbl2WxQGAWfEvAEzt5s2bSk5O1t1mhQsKCgxIBACoKRRBMDV/f38tX778rs/5+fnVcBoAQE1iYTRwH9u3b9ewYcOMjgEAqGasCQLu46OPPjI6AgDAASiCgPugWQoArokiCLiP2xdVBQC4FoogAABgShRBAADAlCiCgPto0KCB0REAAA7AFnmYWmxs7D2fnzRpUg0lAQDUNDpBgMoumPrHP/5RderUkbu7uw4ePKjvv//e6FgAAAeiEwRIGj58uDZt2iRPT09J0g8//KDIyEht377d4GQAAEehEwRIysnJKbcVvri4WNevXzcwEQDA0bh2GCBp6NChGjJkiHr06CGbzab9+/crMjLS6FgAAAdiOgz4p9OnT+vYsWOyWCzq2rWrgoKCjI4EAHAgiiBAUklJiQ4dOlRhCiw8PNygRAAAR2M6DJAUExOj9PR0BQYGllsbRBEEAK6LIgiQlJKSosTERK4TBgAmwu4wQFJgYKCysrKMjgEAqEF0ggBJt27dUp8+fdS2bVu5u7vbx7ds2WJgKgCAI1EEAZLGjx9vdAQAQA2jCAIk1gIBgAlRBAGSVqxYYb9fUlKilJQUBQcHq0uXLgamAgA4EkUQIGnr1q3lHl+8eFGLFi0yKA0AoCawOwy4i5YtWyo1NdXoGAAAB6ITBEiaPXt2ucfnz59X27ZtDUoDAKgJXDYDkBQfH2+/b7FY1LhxY3Xt2rXcdnkAgGuhCIKpJSUlqXfv3kbHAAAYgDVBMLVVq1bZ70+bNs3AJACAmkYRBFO7sxHKQmgAMBeKIJjanYckcmAiAJgLu8NgasXFxbpy5YqsVqv9/p3doYCAAAPTAQAciYXRMLVnn31WFotFd/sxsFgs2rt3rwGpAAA1gSIIAACYEmuCAElFRUVas2aNZs2apfz8fMXGxqqoqMjoWAAAB6IIAiTNmzdPBQUFOnPmjNzc3JSWlqY5c+YYHQsA4EAUQYCkM2fOaNq0aapbt648PT21ePFiffvtt0bHAgA4EEUQoLJF0EVFRfZt8jk5OWyZBwAXxxZ5QFJkZKRGjx6trKwsLViwQElJSZo4caLRsQAADsTuMEBSdna2srOzdfToUZWWluqpp55SUFCQ0bEAAA5EEQRICgsLU2JiotExAAA1iOkwQFJQUJASEhLUsWNH1a9f3z7OidEA4LroBAG6+8nRnBgNAK6NThBMLSMjQ0uWLJGXl5c6deqk6dOnq2HDhkbHAgDUALbIw9TmzJkjPz8/xcTEqLi4WIsWLTI6EgCghtAJgqllZGRow4YNkqRu3bopPDzc4EQAgJpCJwimVq9evXL373wMAHBtFEHAHTglGgDMg91hMLX27dvL39/f/jgjI0P+/v6y2WzsDgMAF0cRBFO7fPnyPZ9v3rx5DSUBANQ0iiAAAGBKrAkCAACmRBEEAABMiSIIAACYEkUQAAAwJYogAABgSv8P+IIAWG+IVt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54" y="3426973"/>
            <a:ext cx="1213796" cy="16356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2120" y="3122936"/>
            <a:ext cx="107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FA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03" y="3411161"/>
            <a:ext cx="1201297" cy="16188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41529" y="3144240"/>
            <a:ext cx="2266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Model Based RL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12" y="3426973"/>
            <a:ext cx="1336927" cy="166192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47857" y="3122937"/>
            <a:ext cx="140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FA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" y="1405948"/>
            <a:ext cx="3997883" cy="14832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04" y="1377799"/>
            <a:ext cx="4286396" cy="15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5</a:t>
            </a:r>
            <a:endParaRPr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66825"/>
            <a:ext cx="5497200" cy="7258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Explore how to handle two agent problems and how additional agents would impact the learning.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1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40;p28">
            <a:extLst>
              <a:ext uri="{FF2B5EF4-FFF2-40B4-BE49-F238E27FC236}">
                <a16:creationId xmlns:a16="http://schemas.microsoft.com/office/drawing/2014/main" id="{6E49E729-8774-48CF-8AA2-E8B166AE4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790" y="740182"/>
            <a:ext cx="73888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/>
              <a:t>Experiment 5 – Two agent on the same map</a:t>
            </a:r>
            <a:endParaRPr lang="en" sz="2400" dirty="0"/>
          </a:p>
        </p:txBody>
      </p:sp>
      <p:sp>
        <p:nvSpPr>
          <p:cNvPr id="30" name="Google Shape;241;p28">
            <a:extLst>
              <a:ext uri="{FF2B5EF4-FFF2-40B4-BE49-F238E27FC236}">
                <a16:creationId xmlns:a16="http://schemas.microsoft.com/office/drawing/2014/main" id="{FF8DB6F5-2EE5-425C-8B60-A523C0A69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0" name="Google Shape;246;p28">
            <a:extLst>
              <a:ext uri="{FF2B5EF4-FFF2-40B4-BE49-F238E27FC236}">
                <a16:creationId xmlns:a16="http://schemas.microsoft.com/office/drawing/2014/main" id="{40F1C3A4-3130-4A89-9071-69E2665EF48D}"/>
              </a:ext>
            </a:extLst>
          </p:cNvPr>
          <p:cNvSpPr txBox="1"/>
          <p:nvPr/>
        </p:nvSpPr>
        <p:spPr>
          <a:xfrm>
            <a:off x="3089808" y="2963775"/>
            <a:ext cx="4749827" cy="172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latin typeface="+mn-lt"/>
              </a:rPr>
              <a:t>Pre-Defined Conditions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b="1" dirty="0">
              <a:solidFill>
                <a:schemeClr val="dk1"/>
              </a:solidFill>
              <a:latin typeface="+mn-lt"/>
              <a:ea typeface="Fira Sans"/>
              <a:cs typeface="Fira Sans"/>
              <a:sym typeface="Fira Sans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sz="1050" dirty="0">
                <a:solidFill>
                  <a:schemeClr val="dk1"/>
                </a:solidFill>
                <a:latin typeface="+mn-lt"/>
                <a:ea typeface="Fira Sans"/>
                <a:cs typeface="Fira Sans"/>
                <a:sym typeface="Fira Sans"/>
              </a:rPr>
              <a:t>Two taxis are going to cooperate rather than compete. </a:t>
            </a:r>
            <a:endParaRPr lang="en-US" sz="1050" dirty="0">
              <a:solidFill>
                <a:schemeClr val="dk1"/>
              </a:solidFill>
              <a:latin typeface="+mn-lt"/>
              <a:ea typeface="Fira Sans"/>
              <a:cs typeface="Fira Sans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sz="1050" dirty="0">
                <a:solidFill>
                  <a:schemeClr val="dk1"/>
                </a:solidFill>
                <a:latin typeface="+mn-lt"/>
                <a:ea typeface="Fira Sans"/>
                <a:cs typeface="Fira Sans"/>
                <a:sym typeface="Fira Sans"/>
              </a:rPr>
              <a:t>Taxis can not cross each other, one will be blocked by the other taxi, unless they are dropping or picking up passengers.</a:t>
            </a:r>
            <a:endParaRPr lang="en-US" sz="1050" dirty="0">
              <a:solidFill>
                <a:schemeClr val="dk1"/>
              </a:solidFill>
              <a:latin typeface="+mn-lt"/>
              <a:ea typeface="Fira Sans"/>
              <a:cs typeface="Fira Sans"/>
            </a:endParaRPr>
          </a:p>
        </p:txBody>
      </p:sp>
      <p:sp>
        <p:nvSpPr>
          <p:cNvPr id="23" name="Google Shape;246;p28">
            <a:extLst>
              <a:ext uri="{FF2B5EF4-FFF2-40B4-BE49-F238E27FC236}">
                <a16:creationId xmlns:a16="http://schemas.microsoft.com/office/drawing/2014/main" id="{40F1C3A4-3130-4A89-9071-69E2665EF48D}"/>
              </a:ext>
            </a:extLst>
          </p:cNvPr>
          <p:cNvSpPr txBox="1"/>
          <p:nvPr/>
        </p:nvSpPr>
        <p:spPr>
          <a:xfrm>
            <a:off x="3089808" y="1387058"/>
            <a:ext cx="4825893" cy="172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latin typeface="+mn-lt"/>
              </a:rPr>
              <a:t>Experiment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b="1" dirty="0">
              <a:solidFill>
                <a:schemeClr val="dk1"/>
              </a:solidFill>
              <a:latin typeface="+mn-lt"/>
              <a:ea typeface="Fira Sans"/>
              <a:cs typeface="Fira Sans"/>
              <a:sym typeface="Fira Sans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sz="1050" dirty="0">
                <a:solidFill>
                  <a:schemeClr val="dk1"/>
                </a:solidFill>
                <a:latin typeface="+mn-lt"/>
                <a:ea typeface="Fira Sans"/>
                <a:cs typeface="Fira Sans"/>
                <a:sym typeface="Fira Sans"/>
              </a:rPr>
              <a:t>Two taxis are going to pick up different passengers on the same map</a:t>
            </a:r>
            <a:endParaRPr lang="en-US" sz="1050" dirty="0">
              <a:solidFill>
                <a:schemeClr val="dk1"/>
              </a:solidFill>
              <a:latin typeface="+mn-lt"/>
              <a:ea typeface="Fira Sans"/>
              <a:cs typeface="Fira Sans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sz="1050" dirty="0">
                <a:solidFill>
                  <a:schemeClr val="dk1"/>
                </a:solidFill>
                <a:ea typeface="Fira Sans"/>
                <a:cs typeface="Fira Sans"/>
                <a:sym typeface="Fira Sans"/>
              </a:rPr>
              <a:t>The episode will end when both taxis finishing the task</a:t>
            </a:r>
            <a:endParaRPr lang="en-US" sz="1050" dirty="0">
              <a:solidFill>
                <a:schemeClr val="dk1"/>
              </a:solidFill>
              <a:ea typeface="Fira Sans"/>
              <a:cs typeface="Fira San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4" y="1839961"/>
            <a:ext cx="1883759" cy="2538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4774" y="1562962"/>
            <a:ext cx="1288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Taxi 1 View</a:t>
            </a:r>
          </a:p>
        </p:txBody>
      </p:sp>
    </p:spTree>
    <p:extLst>
      <p:ext uri="{BB962C8B-B14F-4D97-AF65-F5344CB8AC3E}">
        <p14:creationId xmlns:p14="http://schemas.microsoft.com/office/powerpoint/2010/main" val="24209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40;p28">
            <a:extLst>
              <a:ext uri="{FF2B5EF4-FFF2-40B4-BE49-F238E27FC236}">
                <a16:creationId xmlns:a16="http://schemas.microsoft.com/office/drawing/2014/main" id="{6E49E729-8774-48CF-8AA2-E8B166AE4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415" y="810583"/>
            <a:ext cx="73888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/>
              <a:t>Experiment 5 – Two agents on the same map</a:t>
            </a:r>
            <a:endParaRPr lang="en" sz="2400" dirty="0"/>
          </a:p>
        </p:txBody>
      </p:sp>
      <p:sp>
        <p:nvSpPr>
          <p:cNvPr id="30" name="Google Shape;241;p28">
            <a:extLst>
              <a:ext uri="{FF2B5EF4-FFF2-40B4-BE49-F238E27FC236}">
                <a16:creationId xmlns:a16="http://schemas.microsoft.com/office/drawing/2014/main" id="{FF8DB6F5-2EE5-425C-8B60-A523C0A69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2" name="Google Shape;245;p28">
            <a:extLst>
              <a:ext uri="{FF2B5EF4-FFF2-40B4-BE49-F238E27FC236}">
                <a16:creationId xmlns:a16="http://schemas.microsoft.com/office/drawing/2014/main" id="{45DA17F6-E4D3-49B7-9A6C-B9691169C3F4}"/>
              </a:ext>
            </a:extLst>
          </p:cNvPr>
          <p:cNvGrpSpPr/>
          <p:nvPr/>
        </p:nvGrpSpPr>
        <p:grpSpPr>
          <a:xfrm>
            <a:off x="5069962" y="1956468"/>
            <a:ext cx="3512531" cy="2110660"/>
            <a:chOff x="4917659" y="954121"/>
            <a:chExt cx="3402770" cy="1354881"/>
          </a:xfrm>
        </p:grpSpPr>
        <p:sp>
          <p:nvSpPr>
            <p:cNvPr id="13" name="Google Shape;246;p28">
              <a:extLst>
                <a:ext uri="{FF2B5EF4-FFF2-40B4-BE49-F238E27FC236}">
                  <a16:creationId xmlns:a16="http://schemas.microsoft.com/office/drawing/2014/main" id="{40F1C3A4-3130-4A89-9071-69E2665EF48D}"/>
                </a:ext>
              </a:extLst>
            </p:cNvPr>
            <p:cNvSpPr txBox="1"/>
            <p:nvPr/>
          </p:nvSpPr>
          <p:spPr>
            <a:xfrm>
              <a:off x="5390996" y="954121"/>
              <a:ext cx="2929433" cy="1354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b="1" dirty="0"/>
                <a:t>Techniques to handle two agents on the same map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171450" indent="-171450">
                <a:spcAft>
                  <a:spcPts val="1200"/>
                </a:spcAft>
                <a:buFontTx/>
                <a:buChar char="-"/>
              </a:pPr>
              <a:r>
                <a:rPr lang="en-US" sz="1000" dirty="0">
                  <a:solidFill>
                    <a:schemeClr val="dk1"/>
                  </a:solidFill>
                  <a:latin typeface="+mn-lt"/>
                  <a:ea typeface="Fira Sans"/>
                  <a:cs typeface="Fira Sans"/>
                  <a:sym typeface="Fira Sans"/>
                </a:rPr>
                <a:t>Share the information to one another when a taxi make any </a:t>
              </a:r>
              <a:r>
                <a:rPr lang="en-US" sz="1000" dirty="0" smtClean="0">
                  <a:solidFill>
                    <a:schemeClr val="dk1"/>
                  </a:solidFill>
                  <a:latin typeface="+mn-lt"/>
                  <a:ea typeface="Fira Sans"/>
                  <a:cs typeface="Fira Sans"/>
                  <a:sym typeface="Fira Sans"/>
                </a:rPr>
                <a:t>moves</a:t>
              </a:r>
              <a:endParaRPr lang="en-US" sz="1000" dirty="0">
                <a:solidFill>
                  <a:schemeClr val="dk1"/>
                </a:solidFill>
                <a:latin typeface="+mn-lt"/>
                <a:ea typeface="Fira Sans"/>
                <a:cs typeface="Fira Sans"/>
              </a:endParaRPr>
            </a:p>
          </p:txBody>
        </p:sp>
        <p:cxnSp>
          <p:nvCxnSpPr>
            <p:cNvPr id="14" name="Google Shape;247;p28">
              <a:extLst>
                <a:ext uri="{FF2B5EF4-FFF2-40B4-BE49-F238E27FC236}">
                  <a16:creationId xmlns:a16="http://schemas.microsoft.com/office/drawing/2014/main" id="{2AE604D4-410F-4DD4-A061-7DDA4B472B6B}"/>
                </a:ext>
              </a:extLst>
            </p:cNvPr>
            <p:cNvCxnSpPr/>
            <p:nvPr/>
          </p:nvCxnSpPr>
          <p:spPr>
            <a:xfrm>
              <a:off x="4917659" y="1713657"/>
              <a:ext cx="404328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80" y="1663624"/>
            <a:ext cx="936184" cy="936184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 rot="18795515">
            <a:off x="1764512" y="2689649"/>
            <a:ext cx="66225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右箭头 17"/>
          <p:cNvSpPr/>
          <p:nvPr/>
        </p:nvSpPr>
        <p:spPr>
          <a:xfrm rot="7944931">
            <a:off x="1840913" y="2788789"/>
            <a:ext cx="66225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右箭头 18"/>
          <p:cNvSpPr/>
          <p:nvPr/>
        </p:nvSpPr>
        <p:spPr>
          <a:xfrm rot="2963143">
            <a:off x="3437037" y="2777468"/>
            <a:ext cx="66225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右箭头 19"/>
          <p:cNvSpPr/>
          <p:nvPr/>
        </p:nvSpPr>
        <p:spPr>
          <a:xfrm rot="13712559">
            <a:off x="3508858" y="2698652"/>
            <a:ext cx="66225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20"/>
          <p:cNvSpPr txBox="1"/>
          <p:nvPr/>
        </p:nvSpPr>
        <p:spPr>
          <a:xfrm>
            <a:off x="3892488" y="2406285"/>
            <a:ext cx="64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Update Status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205316" y="2857376"/>
            <a:ext cx="79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Pull Global information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187864" y="2813986"/>
            <a:ext cx="79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Pull Global information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584132" y="2486184"/>
            <a:ext cx="64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Update Status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241453" y="3991199"/>
            <a:ext cx="76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Taxi 1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113016" y="3968217"/>
            <a:ext cx="76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Taxi 2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422F747-5D6F-4A27-981E-517A39B3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44" y="3167602"/>
            <a:ext cx="1054878" cy="85151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422F747-5D6F-4A27-981E-517A39B3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849" y="3139688"/>
            <a:ext cx="1054878" cy="8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40;p28">
            <a:extLst>
              <a:ext uri="{FF2B5EF4-FFF2-40B4-BE49-F238E27FC236}">
                <a16:creationId xmlns:a16="http://schemas.microsoft.com/office/drawing/2014/main" id="{6E49E729-8774-48CF-8AA2-E8B166AE4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0" y="772483"/>
            <a:ext cx="73888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/>
              <a:t>Experiment 5 – Two Agent Q-learning </a:t>
            </a:r>
            <a:r>
              <a:rPr lang="en-US" sz="2400" dirty="0" smtClean="0"/>
              <a:t>10000 Epoch</a:t>
            </a:r>
            <a:endParaRPr lang="en" sz="2400" dirty="0"/>
          </a:p>
        </p:txBody>
      </p:sp>
      <p:sp>
        <p:nvSpPr>
          <p:cNvPr id="30" name="Google Shape;241;p28">
            <a:extLst>
              <a:ext uri="{FF2B5EF4-FFF2-40B4-BE49-F238E27FC236}">
                <a16:creationId xmlns:a16="http://schemas.microsoft.com/office/drawing/2014/main" id="{FF8DB6F5-2EE5-425C-8B60-A523C0A69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1" y="2099456"/>
            <a:ext cx="1357432" cy="1829222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1905923" y="2921095"/>
            <a:ext cx="642873" cy="132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68" y="2152678"/>
            <a:ext cx="1498931" cy="20199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90" y="1399159"/>
            <a:ext cx="3425589" cy="18661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76" y="3249660"/>
            <a:ext cx="3498603" cy="189384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6338173" y="2854703"/>
            <a:ext cx="642873" cy="132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1848901" y="2490207"/>
            <a:ext cx="847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Start Q-learning</a:t>
            </a:r>
            <a:endParaRPr lang="en-US" sz="11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338173" y="2423681"/>
            <a:ext cx="847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En</a:t>
            </a:r>
            <a:r>
              <a:rPr lang="en-US" sz="1100" dirty="0"/>
              <a:t>d</a:t>
            </a:r>
            <a:r>
              <a:rPr lang="en-US" sz="1100" dirty="0" smtClean="0"/>
              <a:t> Q-learning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50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Result Learning  &amp; Application ​</a:t>
            </a:r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88956-0457-4972-A338-48FBC422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625" y="1545009"/>
            <a:ext cx="7637629" cy="2890200"/>
          </a:xfrm>
        </p:spPr>
        <p:txBody>
          <a:bodyPr/>
          <a:lstStyle/>
          <a:p>
            <a:r>
              <a:rPr lang="en-CA" sz="1600" b="1" dirty="0"/>
              <a:t>Learning:</a:t>
            </a:r>
          </a:p>
          <a:p>
            <a:pPr lvl="1">
              <a:spcBef>
                <a:spcPts val="600"/>
              </a:spcBef>
            </a:pPr>
            <a:r>
              <a:rPr lang="en-CA" sz="1200" dirty="0"/>
              <a:t>Tuning the parameters of Q-learning can speed up the learning process</a:t>
            </a:r>
          </a:p>
          <a:p>
            <a:pPr lvl="1">
              <a:spcBef>
                <a:spcPts val="600"/>
              </a:spcBef>
            </a:pPr>
            <a:r>
              <a:rPr lang="en-CA" sz="1200" dirty="0"/>
              <a:t>Function approximation may not work well on small state problems. Need to work on feature transformation to capture non-linear relationship.  Linear feature does not work well with FA.</a:t>
            </a:r>
          </a:p>
          <a:p>
            <a:pPr lvl="1">
              <a:spcBef>
                <a:spcPts val="600"/>
              </a:spcBef>
            </a:pPr>
            <a:r>
              <a:rPr lang="en-CA" sz="1200" dirty="0"/>
              <a:t>When designing multiple agent problems, we need to consider all the possible interactions between agents. Otherwise, it is very easy to result in dead loop</a:t>
            </a:r>
          </a:p>
          <a:p>
            <a:pPr lvl="1">
              <a:spcBef>
                <a:spcPts val="600"/>
              </a:spcBef>
            </a:pPr>
            <a:endParaRPr lang="en-CA" sz="1400" dirty="0"/>
          </a:p>
          <a:p>
            <a:r>
              <a:rPr lang="en-CA" sz="1600" b="1" dirty="0"/>
              <a:t>Project Application</a:t>
            </a:r>
          </a:p>
          <a:p>
            <a:pPr lvl="1">
              <a:spcBef>
                <a:spcPts val="600"/>
              </a:spcBef>
            </a:pPr>
            <a:r>
              <a:rPr lang="en-CA" sz="1200" dirty="0"/>
              <a:t>Our current model will have limitations in running on more complex maps</a:t>
            </a:r>
          </a:p>
          <a:p>
            <a:pPr lvl="1">
              <a:spcBef>
                <a:spcPts val="600"/>
              </a:spcBef>
            </a:pPr>
            <a:r>
              <a:rPr lang="en-CA" sz="1200" dirty="0"/>
              <a:t>Cannot transfer experience to the new environment </a:t>
            </a:r>
          </a:p>
          <a:p>
            <a:pPr lvl="1"/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6236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lt"/>
              </a:rPr>
              <a:t>Example Design: Self-Driving Cab (</a:t>
            </a:r>
            <a:r>
              <a:rPr lang="en-US" sz="2000" dirty="0" err="1">
                <a:latin typeface="+mn-lt"/>
              </a:rPr>
              <a:t>OpenAI</a:t>
            </a:r>
            <a:r>
              <a:rPr lang="en-US" sz="2000" dirty="0">
                <a:latin typeface="+mn-lt"/>
              </a:rPr>
              <a:t> Gym)</a:t>
            </a:r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307828" y="1657195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+mn-lt"/>
              </a:rPr>
              <a:t>Reasons for our selection</a:t>
            </a:r>
          </a:p>
          <a:p>
            <a:pPr marL="342900" indent="-342900"/>
            <a:r>
              <a:rPr lang="en-US" sz="1200" dirty="0">
                <a:latin typeface="+mn-lt"/>
              </a:rPr>
              <a:t>Easy to understand and implement​</a:t>
            </a:r>
          </a:p>
          <a:p>
            <a:pPr marL="342900" indent="-342900"/>
            <a:r>
              <a:rPr lang="en-US" sz="1200" dirty="0">
                <a:latin typeface="+mn-lt"/>
              </a:rPr>
              <a:t>Able to change the source environment and configuration​</a:t>
            </a:r>
          </a:p>
          <a:p>
            <a:pPr marL="342900" indent="-342900"/>
            <a:r>
              <a:rPr lang="en-US" sz="1200" dirty="0">
                <a:latin typeface="+mn-lt"/>
              </a:rPr>
              <a:t>Able to add extra agent on the same map to expand problems</a:t>
            </a:r>
            <a:endParaRPr lang="en-CA" sz="1200" dirty="0">
              <a:latin typeface="+mn-lt"/>
            </a:endParaRPr>
          </a:p>
        </p:txBody>
      </p:sp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5CE3D-4109-490D-9B9D-0F074B5D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03" y="646500"/>
            <a:ext cx="3733394" cy="368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Steps​</a:t>
            </a:r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88956-0457-4972-A338-48FBC422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898" y="1458800"/>
            <a:ext cx="7331604" cy="2890200"/>
          </a:xfrm>
        </p:spPr>
        <p:txBody>
          <a:bodyPr/>
          <a:lstStyle/>
          <a:p>
            <a:r>
              <a:rPr lang="en-CA" sz="1600" b="1" dirty="0"/>
              <a:t>Change the environment more dynamic (closer to real world environment)</a:t>
            </a:r>
          </a:p>
          <a:p>
            <a:pPr lvl="1">
              <a:lnSpc>
                <a:spcPct val="114999"/>
              </a:lnSpc>
            </a:pPr>
            <a:r>
              <a:rPr lang="en-CA" sz="1200" dirty="0" smtClean="0"/>
              <a:t>Randomize passenger location </a:t>
            </a:r>
            <a:r>
              <a:rPr lang="en-CA" sz="1200" dirty="0"/>
              <a:t>and destination </a:t>
            </a:r>
          </a:p>
          <a:p>
            <a:pPr lvl="1">
              <a:lnSpc>
                <a:spcPct val="114999"/>
              </a:lnSpc>
            </a:pPr>
            <a:r>
              <a:rPr lang="en-CA" sz="1200" dirty="0" smtClean="0"/>
              <a:t>Randomize </a:t>
            </a:r>
            <a:r>
              <a:rPr lang="en-CA" sz="1200" dirty="0"/>
              <a:t>area of traffics</a:t>
            </a:r>
          </a:p>
          <a:p>
            <a:pPr>
              <a:lnSpc>
                <a:spcPct val="114999"/>
              </a:lnSpc>
            </a:pPr>
            <a:r>
              <a:rPr lang="en-CA" sz="1600" b="1" dirty="0"/>
              <a:t>Deep Q-learning </a:t>
            </a:r>
            <a:endParaRPr lang="en-CA" sz="1600" dirty="0"/>
          </a:p>
          <a:p>
            <a:pPr lvl="1"/>
            <a:r>
              <a:rPr lang="en-CA" sz="1200" dirty="0"/>
              <a:t> Explore </a:t>
            </a:r>
            <a:r>
              <a:rPr lang="en-CA" sz="1200" dirty="0" smtClean="0"/>
              <a:t>more advanced method</a:t>
            </a:r>
            <a:endParaRPr lang="en-CA" sz="1200" dirty="0"/>
          </a:p>
          <a:p>
            <a:pPr>
              <a:lnSpc>
                <a:spcPct val="114999"/>
              </a:lnSpc>
            </a:pPr>
            <a:r>
              <a:rPr lang="en-CA" sz="1600" b="1" dirty="0"/>
              <a:t>Tile Coding   </a:t>
            </a:r>
            <a:endParaRPr lang="en-US" sz="1600" b="1" dirty="0"/>
          </a:p>
          <a:p>
            <a:pPr lvl="1">
              <a:lnSpc>
                <a:spcPct val="114999"/>
              </a:lnSpc>
            </a:pPr>
            <a:r>
              <a:rPr lang="en-CA" sz="1200" dirty="0"/>
              <a:t>Split map into regions and we update weights by different regions. It would be effective when the map is becoming larger</a:t>
            </a:r>
          </a:p>
          <a:p>
            <a:r>
              <a:rPr lang="en-CA" sz="1600" b="1" dirty="0"/>
              <a:t>Transfer-learning </a:t>
            </a:r>
          </a:p>
          <a:p>
            <a:pPr lvl="1"/>
            <a:r>
              <a:rPr lang="en-CA" sz="1200" dirty="0"/>
              <a:t> How to leverage pre-trained model to save time on learning from scratch </a:t>
            </a:r>
          </a:p>
          <a:p>
            <a:pPr lvl="1"/>
            <a:endParaRPr lang="en-CA" sz="1200" dirty="0"/>
          </a:p>
          <a:p>
            <a:pPr marL="101600" indent="0">
              <a:buNone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04455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5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35"/>
          <p:cNvSpPr txBox="1">
            <a:spLocks noGrp="1"/>
          </p:cNvSpPr>
          <p:nvPr>
            <p:ph type="ctrTitle" idx="4294967295"/>
          </p:nvPr>
        </p:nvSpPr>
        <p:spPr>
          <a:xfrm>
            <a:off x="4201550" y="1202463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Thanks!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71" name="Google Shape;771;p35"/>
          <p:cNvSpPr txBox="1">
            <a:spLocks noGrp="1"/>
          </p:cNvSpPr>
          <p:nvPr>
            <p:ph type="subTitle" idx="4294967295"/>
          </p:nvPr>
        </p:nvSpPr>
        <p:spPr>
          <a:xfrm>
            <a:off x="4201550" y="2063638"/>
            <a:ext cx="4288800" cy="18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Any questions?</a:t>
            </a:r>
            <a:endParaRPr dirty="0"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772" name="Google Shape;772;p35"/>
          <p:cNvPicPr preferRelativeResize="0"/>
          <p:nvPr/>
        </p:nvPicPr>
        <p:blipFill rotWithShape="1">
          <a:blip r:embed="rId3">
            <a:alphaModFix/>
          </a:blip>
          <a:srcRect r="62099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 – Github Repo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矩形 1"/>
          <p:cNvSpPr/>
          <p:nvPr/>
        </p:nvSpPr>
        <p:spPr>
          <a:xfrm>
            <a:off x="900752" y="1620928"/>
            <a:ext cx="7603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https://github.com/BenchengW/Understand-Reinforcement-Learning-with-Simple-Example</a:t>
            </a:r>
            <a:r>
              <a:rPr lang="en-US" sz="1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Appendix: 5x5 Q-Learning </a:t>
            </a:r>
            <a:r>
              <a:rPr lang="en-US" dirty="0"/>
              <a:t>– Learning Curve​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72" y="3411536"/>
            <a:ext cx="3081078" cy="16784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1" y="1468380"/>
            <a:ext cx="3450363" cy="18917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58" y="1468380"/>
            <a:ext cx="3784415" cy="204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9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 – nonlinear transformation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4" y="1450005"/>
            <a:ext cx="6150726" cy="4027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1984736"/>
            <a:ext cx="3298344" cy="21966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5" y="4313412"/>
            <a:ext cx="3073156" cy="6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56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 – TD Learning and Funciton Approximation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73" y="2292824"/>
            <a:ext cx="3199912" cy="15444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781" y="1694135"/>
            <a:ext cx="4054470" cy="27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92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 – Model Based RL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65" y="1419366"/>
            <a:ext cx="4323739" cy="34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9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lt"/>
              </a:rPr>
              <a:t>Example Design: Self-Driving Cab (</a:t>
            </a:r>
            <a:r>
              <a:rPr lang="en-US" sz="2000" dirty="0" err="1">
                <a:latin typeface="+mn-lt"/>
              </a:rPr>
              <a:t>OpenAI</a:t>
            </a:r>
            <a:r>
              <a:rPr lang="en-US" sz="2000" dirty="0">
                <a:latin typeface="+mn-lt"/>
              </a:rPr>
              <a:t> Gym)</a:t>
            </a:r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320391" y="1711629"/>
            <a:ext cx="4198213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800" b="1" dirty="0">
                <a:latin typeface="+mn-lt"/>
              </a:rPr>
              <a:t>Taxi Learning Task</a:t>
            </a:r>
          </a:p>
          <a:p>
            <a:pPr marL="0" indent="0">
              <a:buNone/>
            </a:pPr>
            <a:r>
              <a:rPr lang="en" sz="1200" dirty="0">
                <a:latin typeface="+mn-lt"/>
              </a:rPr>
              <a:t>Transport passenger to four different locations at any random start point:</a:t>
            </a:r>
          </a:p>
          <a:p>
            <a:pPr marL="914400" lvl="2" indent="0">
              <a:buNone/>
            </a:pPr>
            <a:r>
              <a:rPr lang="en" sz="1200" dirty="0">
                <a:solidFill>
                  <a:schemeClr val="accent5"/>
                </a:solidFill>
                <a:latin typeface="+mn-lt"/>
              </a:rPr>
              <a:t>R</a:t>
            </a:r>
            <a:r>
              <a:rPr lang="en" sz="1200" dirty="0">
                <a:latin typeface="+mn-lt"/>
              </a:rPr>
              <a:t> (0 , 0)</a:t>
            </a:r>
          </a:p>
          <a:p>
            <a:pPr marL="914400" lvl="2" indent="0">
              <a:buNone/>
            </a:pPr>
            <a:r>
              <a:rPr lang="en" sz="1200" dirty="0">
                <a:solidFill>
                  <a:schemeClr val="accent1"/>
                </a:solidFill>
                <a:latin typeface="+mn-lt"/>
              </a:rPr>
              <a:t>G (0 , 4)</a:t>
            </a:r>
          </a:p>
          <a:p>
            <a:pPr marL="914400" lvl="2" indent="0">
              <a:buNone/>
            </a:pPr>
            <a:r>
              <a:rPr lang="en" sz="1200" dirty="0">
                <a:solidFill>
                  <a:srgbClr val="E305E3"/>
                </a:solidFill>
                <a:latin typeface="+mn-lt"/>
              </a:rPr>
              <a:t>Y (4 , 0)</a:t>
            </a:r>
          </a:p>
          <a:p>
            <a:pPr marL="914400" lvl="2" indent="0">
              <a:buNone/>
            </a:pPr>
            <a:r>
              <a:rPr lang="en" sz="1200" dirty="0">
                <a:solidFill>
                  <a:srgbClr val="FF0000"/>
                </a:solidFill>
                <a:latin typeface="+mn-lt"/>
              </a:rPr>
              <a:t>B (4 , 3)</a:t>
            </a:r>
            <a:endParaRPr lang="en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" sz="1200" dirty="0">
                <a:solidFill>
                  <a:schemeClr val="tx1"/>
                </a:solidFill>
                <a:latin typeface="+mn-lt"/>
              </a:rPr>
              <a:t>The passenger can be picked up or dropped off at these 4 locations.</a:t>
            </a:r>
          </a:p>
          <a:p>
            <a:pPr marL="0" indent="0">
              <a:buNone/>
            </a:pPr>
            <a:r>
              <a:rPr lang="en" sz="1000" i="1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(On the right graph showing passenger in location Y and wish to go to R</a:t>
            </a:r>
            <a:r>
              <a:rPr lang="en" sz="1000" i="1" dirty="0">
                <a:solidFill>
                  <a:srgbClr val="FF0000"/>
                </a:solidFill>
                <a:highlight>
                  <a:srgbClr val="FFFF00"/>
                </a:highlight>
                <a:latin typeface="+mn-lt"/>
              </a:rPr>
              <a:t> </a:t>
            </a:r>
            <a:r>
              <a:rPr lang="en" sz="1000" i="1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)</a:t>
            </a:r>
          </a:p>
          <a:p>
            <a:pPr marL="0" indent="0">
              <a:buNone/>
            </a:pPr>
            <a:r>
              <a:rPr lang="en" sz="1000" dirty="0">
                <a:latin typeface="+mn-lt"/>
              </a:rPr>
              <a:t/>
            </a:r>
            <a:br>
              <a:rPr lang="en" sz="1000" dirty="0">
                <a:latin typeface="+mn-lt"/>
              </a:rPr>
            </a:br>
            <a:endParaRPr lang="en-CA" sz="1100" dirty="0">
              <a:latin typeface="+mn-lt"/>
            </a:endParaRPr>
          </a:p>
        </p:txBody>
      </p:sp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23AB19-310E-4732-B987-3B0CE74D0060}"/>
              </a:ext>
            </a:extLst>
          </p:cNvPr>
          <p:cNvGrpSpPr/>
          <p:nvPr/>
        </p:nvGrpSpPr>
        <p:grpSpPr>
          <a:xfrm>
            <a:off x="5044703" y="646500"/>
            <a:ext cx="3733394" cy="3684494"/>
            <a:chOff x="5044703" y="646500"/>
            <a:chExt cx="3733394" cy="368449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825CE3D-4109-490D-9B9D-0F074B5D4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703" y="646500"/>
              <a:ext cx="3733394" cy="368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 descr="sdfs">
              <a:extLst>
                <a:ext uri="{FF2B5EF4-FFF2-40B4-BE49-F238E27FC236}">
                  <a16:creationId xmlns:a16="http://schemas.microsoft.com/office/drawing/2014/main" id="{3D14B57E-80E2-417C-B465-C0C1D05EC03A}"/>
                </a:ext>
              </a:extLst>
            </p:cNvPr>
            <p:cNvSpPr/>
            <p:nvPr/>
          </p:nvSpPr>
          <p:spPr>
            <a:xfrm>
              <a:off x="5737826" y="3641080"/>
              <a:ext cx="279734" cy="278738"/>
            </a:xfrm>
            <a:prstGeom prst="ellipse">
              <a:avLst/>
            </a:prstGeom>
            <a:solidFill>
              <a:srgbClr val="E305E3"/>
            </a:solidFill>
            <a:ln>
              <a:solidFill>
                <a:srgbClr val="E305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Y</a:t>
              </a:r>
            </a:p>
          </p:txBody>
        </p:sp>
        <p:sp>
          <p:nvSpPr>
            <p:cNvPr id="8" name="Oval 7" descr="sdfs">
              <a:extLst>
                <a:ext uri="{FF2B5EF4-FFF2-40B4-BE49-F238E27FC236}">
                  <a16:creationId xmlns:a16="http://schemas.microsoft.com/office/drawing/2014/main" id="{9A6C295E-02F6-4E6A-8729-37F290E111E5}"/>
                </a:ext>
              </a:extLst>
            </p:cNvPr>
            <p:cNvSpPr/>
            <p:nvPr/>
          </p:nvSpPr>
          <p:spPr>
            <a:xfrm>
              <a:off x="5737826" y="1305625"/>
              <a:ext cx="279734" cy="27873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R</a:t>
              </a:r>
            </a:p>
          </p:txBody>
        </p:sp>
        <p:sp>
          <p:nvSpPr>
            <p:cNvPr id="9" name="Oval 8" descr="sdfs">
              <a:extLst>
                <a:ext uri="{FF2B5EF4-FFF2-40B4-BE49-F238E27FC236}">
                  <a16:creationId xmlns:a16="http://schemas.microsoft.com/office/drawing/2014/main" id="{1BDD6755-0D5F-4294-AE0D-E2E50A4B8928}"/>
                </a:ext>
              </a:extLst>
            </p:cNvPr>
            <p:cNvSpPr/>
            <p:nvPr/>
          </p:nvSpPr>
          <p:spPr>
            <a:xfrm>
              <a:off x="8075372" y="1300200"/>
              <a:ext cx="279734" cy="278738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G</a:t>
              </a:r>
            </a:p>
          </p:txBody>
        </p:sp>
        <p:sp>
          <p:nvSpPr>
            <p:cNvPr id="10" name="Oval 9" descr="sdfs">
              <a:extLst>
                <a:ext uri="{FF2B5EF4-FFF2-40B4-BE49-F238E27FC236}">
                  <a16:creationId xmlns:a16="http://schemas.microsoft.com/office/drawing/2014/main" id="{270DBF99-907A-4781-AB64-E45F82774947}"/>
                </a:ext>
              </a:extLst>
            </p:cNvPr>
            <p:cNvSpPr/>
            <p:nvPr/>
          </p:nvSpPr>
          <p:spPr>
            <a:xfrm>
              <a:off x="7515078" y="3641080"/>
              <a:ext cx="279734" cy="278738"/>
            </a:xfrm>
            <a:prstGeom prst="ellipse">
              <a:avLst/>
            </a:prstGeom>
            <a:solidFill>
              <a:srgbClr val="FF0000"/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52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lt"/>
              </a:rPr>
              <a:t>Example Design: Self-Driving Cab (</a:t>
            </a:r>
            <a:r>
              <a:rPr lang="en-US" sz="2000" dirty="0" err="1">
                <a:latin typeface="+mn-lt"/>
              </a:rPr>
              <a:t>OpenAI</a:t>
            </a:r>
            <a:r>
              <a:rPr lang="en-US" sz="2000" dirty="0">
                <a:latin typeface="+mn-lt"/>
              </a:rPr>
              <a:t> Gym)</a:t>
            </a:r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328489" y="1512731"/>
            <a:ext cx="4270209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800" b="1" dirty="0">
                <a:latin typeface="+mn-lt"/>
              </a:rPr>
              <a:t>Action Space</a:t>
            </a:r>
          </a:p>
          <a:p>
            <a:pPr marL="0" indent="0">
              <a:buNone/>
            </a:pPr>
            <a:r>
              <a:rPr lang="en" sz="1100" dirty="0">
                <a:latin typeface="+mn-lt"/>
              </a:rPr>
              <a:t>- 0 = south</a:t>
            </a:r>
            <a:br>
              <a:rPr lang="en" sz="1100" dirty="0">
                <a:latin typeface="+mn-lt"/>
              </a:rPr>
            </a:br>
            <a:r>
              <a:rPr lang="en" sz="1100" dirty="0">
                <a:latin typeface="+mn-lt"/>
              </a:rPr>
              <a:t>- 1 = north</a:t>
            </a:r>
            <a:br>
              <a:rPr lang="en" sz="1100" dirty="0">
                <a:latin typeface="+mn-lt"/>
              </a:rPr>
            </a:br>
            <a:r>
              <a:rPr lang="en" sz="1100" dirty="0">
                <a:latin typeface="+mn-lt"/>
              </a:rPr>
              <a:t>- 2 = east</a:t>
            </a:r>
            <a:br>
              <a:rPr lang="en" sz="1100" dirty="0">
                <a:latin typeface="+mn-lt"/>
              </a:rPr>
            </a:br>
            <a:r>
              <a:rPr lang="en" sz="1100" dirty="0">
                <a:latin typeface="+mn-lt"/>
              </a:rPr>
              <a:t>- 3 = west</a:t>
            </a:r>
            <a:br>
              <a:rPr lang="en" sz="1100" dirty="0">
                <a:latin typeface="+mn-lt"/>
              </a:rPr>
            </a:br>
            <a:r>
              <a:rPr lang="en" sz="1100" dirty="0">
                <a:latin typeface="+mn-lt"/>
              </a:rPr>
              <a:t>- 4 = pickup</a:t>
            </a:r>
            <a:br>
              <a:rPr lang="en" sz="1100" dirty="0">
                <a:latin typeface="+mn-lt"/>
              </a:rPr>
            </a:br>
            <a:r>
              <a:rPr lang="en" sz="1100" dirty="0">
                <a:latin typeface="+mn-lt"/>
              </a:rPr>
              <a:t>- 5 = drop off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+mn-lt"/>
              </a:rPr>
              <a:t>Rewards</a:t>
            </a:r>
          </a:p>
          <a:p>
            <a:pPr marL="0" indent="0">
              <a:buNone/>
            </a:pPr>
            <a:r>
              <a:rPr lang="en" sz="1100" dirty="0">
                <a:latin typeface="+mn-lt"/>
              </a:rPr>
              <a:t>-  All movement actions </a:t>
            </a:r>
            <a:r>
              <a:rPr lang="en-CA" sz="1100" dirty="0">
                <a:latin typeface="+mn-lt"/>
              </a:rPr>
              <a:t>ha</a:t>
            </a:r>
            <a:r>
              <a:rPr lang="en" sz="1100" dirty="0">
                <a:latin typeface="+mn-lt"/>
              </a:rPr>
              <a:t>ve a -1 reward</a:t>
            </a:r>
          </a:p>
          <a:p>
            <a:pPr marL="0" indent="0">
              <a:buNone/>
            </a:pPr>
            <a:r>
              <a:rPr lang="en-CA" sz="1100" dirty="0">
                <a:latin typeface="+mn-lt"/>
              </a:rPr>
              <a:t>-  A wrong pickup or drop-off action will get a penalty of 1 and a reward of -10</a:t>
            </a:r>
            <a:endParaRPr lang="en" sz="1100" dirty="0">
              <a:latin typeface="+mn-lt"/>
            </a:endParaRPr>
          </a:p>
          <a:p>
            <a:pPr marL="0" indent="0">
              <a:buNone/>
            </a:pPr>
            <a:r>
              <a:rPr lang="en-CA" sz="1100" dirty="0">
                <a:latin typeface="+mn-lt"/>
              </a:rPr>
              <a:t>-  Successfully dropping off a passenger at the right destination will get a reward of 20</a:t>
            </a:r>
          </a:p>
        </p:txBody>
      </p:sp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5CE3D-4109-490D-9B9D-0F074B5D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03" y="646500"/>
            <a:ext cx="3733394" cy="368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lt"/>
              </a:rPr>
              <a:t>Example Design: Self-Driving Cab (</a:t>
            </a:r>
            <a:r>
              <a:rPr lang="en-US" sz="2000" dirty="0" err="1">
                <a:latin typeface="+mn-lt"/>
              </a:rPr>
              <a:t>OpenAI</a:t>
            </a:r>
            <a:r>
              <a:rPr lang="en-US" sz="2000" dirty="0">
                <a:latin typeface="+mn-lt"/>
              </a:rPr>
              <a:t> Gym)</a:t>
            </a:r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+mn-lt"/>
              </a:rPr>
              <a:t>State Space</a:t>
            </a:r>
          </a:p>
          <a:p>
            <a:pPr marL="342900" indent="-342900"/>
            <a:r>
              <a:rPr lang="en" sz="1200" dirty="0">
                <a:latin typeface="+mn-lt"/>
              </a:rPr>
              <a:t>5 x 5 grid = 25 possible taxi</a:t>
            </a:r>
          </a:p>
          <a:p>
            <a:pPr marL="342900" indent="-342900"/>
            <a:r>
              <a:rPr lang="en" sz="1200" dirty="0">
                <a:latin typeface="+mn-lt"/>
              </a:rPr>
              <a:t>4 destinations: R, G, Y, B</a:t>
            </a:r>
          </a:p>
          <a:p>
            <a:pPr marL="342900" indent="-342900"/>
            <a:r>
              <a:rPr lang="en" sz="1200" dirty="0">
                <a:latin typeface="+mn-lt"/>
              </a:rPr>
              <a:t>5 passenger locations: </a:t>
            </a:r>
          </a:p>
          <a:p>
            <a:pPr marL="457200" lvl="1" indent="0">
              <a:buNone/>
            </a:pPr>
            <a:r>
              <a:rPr lang="en" sz="1200" dirty="0">
                <a:latin typeface="+mn-lt"/>
              </a:rPr>
              <a:t>R, G, Y, B + In_the_Taxi</a:t>
            </a:r>
          </a:p>
          <a:p>
            <a:pPr marL="457200" lvl="1" indent="0">
              <a:buNone/>
            </a:pPr>
            <a:endParaRPr lang="en" sz="1400" dirty="0">
              <a:latin typeface="+mn-lt"/>
            </a:endParaRPr>
          </a:p>
          <a:p>
            <a:pPr marL="0" indent="0">
              <a:buNone/>
            </a:pPr>
            <a:r>
              <a:rPr lang="en" sz="1800" b="1" dirty="0">
                <a:latin typeface="+mn-lt"/>
              </a:rPr>
              <a:t>Total possible states:</a:t>
            </a:r>
          </a:p>
          <a:p>
            <a:pPr marL="457200" lvl="1" indent="0">
              <a:buNone/>
            </a:pPr>
            <a:r>
              <a:rPr lang="en" sz="1400" dirty="0">
                <a:latin typeface="+mn-lt"/>
              </a:rPr>
              <a:t>5 x 5 x 4 x 5 = 500</a:t>
            </a:r>
          </a:p>
        </p:txBody>
      </p:sp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5CE3D-4109-490D-9B9D-0F074B5D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03" y="646500"/>
            <a:ext cx="3733394" cy="368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4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Before training with RL​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3018121" y="2204178"/>
            <a:ext cx="5311596" cy="1192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>
                <a:latin typeface="+mn-lt"/>
              </a:rPr>
              <a:t>Passenger is in Y and the destination is R​</a:t>
            </a:r>
          </a:p>
          <a:p>
            <a:r>
              <a:rPr lang="en-US" sz="1400" dirty="0">
                <a:latin typeface="+mn-lt"/>
              </a:rPr>
              <a:t>We can see the taxi has difficulty in finishing the task within a short time​ span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BB2F99-1BAA-4744-A5F5-3265DBC733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62" y="1489688"/>
            <a:ext cx="1149203" cy="262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9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1 - Training with RL Q-Learning​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DDD0A3-A579-4A2B-BE19-15ABDBA82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508" y="1515101"/>
            <a:ext cx="2847746" cy="289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41192" y="1687521"/>
            <a:ext cx="4798603" cy="28022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Parameters:</a:t>
            </a:r>
          </a:p>
          <a:p>
            <a:pPr marL="76200" indent="0" fontAlgn="base">
              <a:buNone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- 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= 0.1</a:t>
            </a:r>
            <a:r>
              <a:rPr lang="en-US" sz="1200" dirty="0">
                <a:solidFill>
                  <a:srgbClr val="410433"/>
                </a:solidFill>
                <a:latin typeface="Arial" panose="020B0604020202020204" pitchFamily="34" charset="0"/>
              </a:rPr>
              <a:t>​</a:t>
            </a:r>
            <a:r>
              <a:rPr lang="en-US" sz="1200" dirty="0">
                <a:solidFill>
                  <a:srgbClr val="410433"/>
                </a:solidFill>
                <a:latin typeface="Segoe UI" panose="020B0502040204020203" pitchFamily="34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= 0.</a:t>
            </a:r>
            <a:r>
              <a:rPr lang="en-US" sz="1200" dirty="0">
                <a:solidFill>
                  <a:srgbClr val="410433"/>
                </a:solidFill>
                <a:latin typeface="Arial" panose="020B0604020202020204" pitchFamily="34" charset="0"/>
              </a:rPr>
              <a:t>9</a:t>
            </a:r>
            <a:r>
              <a:rPr lang="en-US" sz="1200" dirty="0">
                <a:solidFill>
                  <a:srgbClr val="410433"/>
                </a:solidFill>
                <a:latin typeface="Segoe UI" panose="020B0502040204020203" pitchFamily="34" charset="0"/>
              </a:rPr>
              <a:t>, 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= 0.2 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 for 100,000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Episode​s with Q-learning</a:t>
            </a:r>
          </a:p>
          <a:p>
            <a:pPr marL="76200" indent="0" fontAlgn="base">
              <a:buNone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- Initiate Q Table as (500,6) zero matrix</a:t>
            </a:r>
          </a:p>
          <a:p>
            <a:pPr marL="76200" indent="0" fontAlgn="base">
              <a:buNone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- Each Epoch:</a:t>
            </a:r>
          </a:p>
          <a:p>
            <a:pPr marL="76200" indent="0" fontAlgn="base">
              <a:buNone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       - Randomly reset Taxi location and status</a:t>
            </a:r>
          </a:p>
          <a:p>
            <a:pPr marL="76200" indent="0" fontAlgn="base">
              <a:buNone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       - Update Q value:</a:t>
            </a:r>
          </a:p>
          <a:p>
            <a:pPr marL="533400" lvl="1" indent="0" fontAlgn="base">
              <a:buNone/>
            </a:pP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new_value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= (1 -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) *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old_value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+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* (reward +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*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next_max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marL="76200" indent="0" fontAlgn="base">
              <a:buNone/>
            </a:pPr>
            <a:endParaRPr lang="en-US" sz="2400" dirty="0">
              <a:solidFill>
                <a:srgbClr val="410433"/>
              </a:solidFill>
              <a:latin typeface="Segoe UI" panose="020B0502040204020203" pitchFamily="34" charset="0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with RL Q-Learning – Learning Curve​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21" y="1481729"/>
            <a:ext cx="3945046" cy="21491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0" y="1481729"/>
            <a:ext cx="3920974" cy="2122476"/>
          </a:xfrm>
          <a:prstGeom prst="rect">
            <a:avLst/>
          </a:prstGeom>
        </p:spPr>
      </p:pic>
      <p:sp>
        <p:nvSpPr>
          <p:cNvPr id="9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534277" y="3767933"/>
            <a:ext cx="5814295" cy="721867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Reward curve starts to converge after 1000 steps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Similarly, epoch to complete the task start to converge after 1000 steps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73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3D438B580A5D42A4E0114CE87425C3" ma:contentTypeVersion="7" ma:contentTypeDescription="Create a new document." ma:contentTypeScope="" ma:versionID="d416b79182d5d94f467f6cc967afbdc2">
  <xsd:schema xmlns:xsd="http://www.w3.org/2001/XMLSchema" xmlns:xs="http://www.w3.org/2001/XMLSchema" xmlns:p="http://schemas.microsoft.com/office/2006/metadata/properties" xmlns:ns2="39e8736c-1c46-47df-ac57-6d02d5b35ebd" xmlns:ns3="4b41e204-f24a-465a-88f6-db2ddd83bb91" targetNamespace="http://schemas.microsoft.com/office/2006/metadata/properties" ma:root="true" ma:fieldsID="7906022565f41c174f371dc0c58ef1e3" ns2:_="" ns3:_="">
    <xsd:import namespace="39e8736c-1c46-47df-ac57-6d02d5b35ebd"/>
    <xsd:import namespace="4b41e204-f24a-465a-88f6-db2ddd83bb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8736c-1c46-47df-ac57-6d02d5b35e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41e204-f24a-465a-88f6-db2ddd83bb9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E521E-6631-4C0A-B8BE-52F85ABAE8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e8736c-1c46-47df-ac57-6d02d5b35ebd"/>
    <ds:schemaRef ds:uri="4b41e204-f24a-465a-88f6-db2ddd83bb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26C7B2-E5B1-43CF-913E-67C01078CD02}">
  <ds:schemaRefs>
    <ds:schemaRef ds:uri="http://purl.org/dc/elements/1.1/"/>
    <ds:schemaRef ds:uri="4b41e204-f24a-465a-88f6-db2ddd83bb9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39e8736c-1c46-47df-ac57-6d02d5b35ebd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1647305-1325-4280-AEBF-2E0A7A8A9E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1074</Words>
  <Application>Microsoft Office PowerPoint</Application>
  <PresentationFormat>全屏显示(16:9)</PresentationFormat>
  <Paragraphs>235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Symbol</vt:lpstr>
      <vt:lpstr>Arial</vt:lpstr>
      <vt:lpstr>Barlow SemiBold</vt:lpstr>
      <vt:lpstr>Wingdings</vt:lpstr>
      <vt:lpstr>Segoe UI</vt:lpstr>
      <vt:lpstr>Barlow Light</vt:lpstr>
      <vt:lpstr>Fira Sans</vt:lpstr>
      <vt:lpstr>Lodovico template</vt:lpstr>
      <vt:lpstr>Reinforcement Learning:​ Self-Driving Taxi</vt:lpstr>
      <vt:lpstr>Executive Summary</vt:lpstr>
      <vt:lpstr>Example Design: Self-Driving Cab (OpenAI Gym)</vt:lpstr>
      <vt:lpstr>Example Design: Self-Driving Cab (OpenAI Gym)</vt:lpstr>
      <vt:lpstr>Example Design: Self-Driving Cab (OpenAI Gym)</vt:lpstr>
      <vt:lpstr>Example Design: Self-Driving Cab (OpenAI Gym)</vt:lpstr>
      <vt:lpstr>Before training with RL​</vt:lpstr>
      <vt:lpstr>Experiment 1 - Training with RL Q-Learning​</vt:lpstr>
      <vt:lpstr>Training with RL Q-Learning – Learning Curve​</vt:lpstr>
      <vt:lpstr>Experiment 1 - Training with RL Q-Learning​</vt:lpstr>
      <vt:lpstr>Experiment 2</vt:lpstr>
      <vt:lpstr>Experiment 2 – Hyper-parameter tunning ​</vt:lpstr>
      <vt:lpstr>Experiment 2 – Hyper-parameter tunning ​</vt:lpstr>
      <vt:lpstr>Experiment 2 – Hyper-parameter tunning ​</vt:lpstr>
      <vt:lpstr>Experiment 2 – Hyper-parameter tunning ​</vt:lpstr>
      <vt:lpstr>Experiment 3</vt:lpstr>
      <vt:lpstr>Experiment 3 – Expand the map size with extra space​​</vt:lpstr>
      <vt:lpstr>Experiment 3 – Expand the map size with extra space​​</vt:lpstr>
      <vt:lpstr>Experiment 3 – Expand the map size with extra space​</vt:lpstr>
      <vt:lpstr>Experiment 4</vt:lpstr>
      <vt:lpstr>Experiment 4 – Model Free Function Approximation </vt:lpstr>
      <vt:lpstr>Experiment 4 – Non-Linear Function Approximation</vt:lpstr>
      <vt:lpstr>Experiment 4 – SGDregressor Reinforcement Learning</vt:lpstr>
      <vt:lpstr>Experiment 4 – Learning Experience Comparison</vt:lpstr>
      <vt:lpstr>Experiment 5</vt:lpstr>
      <vt:lpstr>Experiment 5 – Two agent on the same map</vt:lpstr>
      <vt:lpstr>Experiment 5 – Two agents on the same map</vt:lpstr>
      <vt:lpstr>Experiment 5 – Two Agent Q-learning 10000 Epoch</vt:lpstr>
      <vt:lpstr>Result Learning  &amp; Application ​</vt:lpstr>
      <vt:lpstr>Next Steps​</vt:lpstr>
      <vt:lpstr>Thanks!</vt:lpstr>
      <vt:lpstr>Appendix – Github Repo</vt:lpstr>
      <vt:lpstr>Appendix: 5x5 Q-Learning – Learning Curve​</vt:lpstr>
      <vt:lpstr>Appendix – nonlinear transformation</vt:lpstr>
      <vt:lpstr>Appendix – TD Learning and Funciton Approximation</vt:lpstr>
      <vt:lpstr>Appendix – Model Based 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Learning:​ Teach a taxi to operate</dc:title>
  <dc:creator>Hafiza Kulsoom Umair</dc:creator>
  <cp:lastModifiedBy>admin</cp:lastModifiedBy>
  <cp:revision>185</cp:revision>
  <dcterms:modified xsi:type="dcterms:W3CDTF">2021-06-15T23:30:00Z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0x0101007C3D438B580A5D42A4E0114CE87425C3</vt:lpwstr>
  </property>
</Properties>
</file>